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2" r:id="rId3"/>
    <p:sldId id="263" r:id="rId4"/>
    <p:sldId id="261" r:id="rId5"/>
    <p:sldId id="278" r:id="rId6"/>
    <p:sldId id="265" r:id="rId7"/>
    <p:sldId id="266" r:id="rId8"/>
    <p:sldId id="273" r:id="rId9"/>
    <p:sldId id="272" r:id="rId10"/>
    <p:sldId id="276" r:id="rId11"/>
    <p:sldId id="279" r:id="rId12"/>
    <p:sldId id="267" r:id="rId13"/>
    <p:sldId id="277" r:id="rId14"/>
    <p:sldId id="268" r:id="rId15"/>
    <p:sldId id="269" r:id="rId16"/>
    <p:sldId id="270" r:id="rId17"/>
    <p:sldId id="271" r:id="rId18"/>
    <p:sldId id="259" r:id="rId1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757"/>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878" autoAdjust="0"/>
  </p:normalViewPr>
  <p:slideViewPr>
    <p:cSldViewPr>
      <p:cViewPr varScale="1">
        <p:scale>
          <a:sx n="54" d="100"/>
          <a:sy n="54" d="100"/>
        </p:scale>
        <p:origin x="990"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52D2E-5A4D-4692-90FE-321ED17ABD23}"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n-GB"/>
        </a:p>
      </dgm:t>
    </dgm:pt>
    <dgm:pt modelId="{DA81FF36-AEB7-4C4C-AA5C-1AE5E22B0445}">
      <dgm:prSet phldrT="[Text]"/>
      <dgm:spPr/>
      <dgm:t>
        <a:bodyPr/>
        <a:lstStyle/>
        <a:p>
          <a:r>
            <a:rPr lang="en-GB" dirty="0" smtClean="0">
              <a:latin typeface="Arial" pitchFamily="34" charset="0"/>
              <a:cs typeface="Arial" pitchFamily="34" charset="0"/>
            </a:rPr>
            <a:t>Data Management</a:t>
          </a:r>
          <a:endParaRPr lang="en-GB" dirty="0">
            <a:latin typeface="Arial" pitchFamily="34" charset="0"/>
            <a:cs typeface="Arial" pitchFamily="34" charset="0"/>
          </a:endParaRPr>
        </a:p>
      </dgm:t>
    </dgm:pt>
    <dgm:pt modelId="{D78736C2-1170-4EBA-A80B-1188B7FE4D8B}" type="parTrans" cxnId="{465A20C3-1C4C-4335-8E0C-DE89204D396D}">
      <dgm:prSet/>
      <dgm:spPr/>
      <dgm:t>
        <a:bodyPr/>
        <a:lstStyle/>
        <a:p>
          <a:endParaRPr lang="en-GB"/>
        </a:p>
      </dgm:t>
    </dgm:pt>
    <dgm:pt modelId="{169BEB79-A6F9-4261-B725-BA2B2D1845B0}" type="sibTrans" cxnId="{465A20C3-1C4C-4335-8E0C-DE89204D396D}">
      <dgm:prSet/>
      <dgm:spPr/>
      <dgm:t>
        <a:bodyPr/>
        <a:lstStyle/>
        <a:p>
          <a:endParaRPr lang="en-GB"/>
        </a:p>
      </dgm:t>
    </dgm:pt>
    <dgm:pt modelId="{F1944602-E6B8-4D29-B1EE-5DB07505CBEA}">
      <dgm:prSet phldrT="[Text]"/>
      <dgm:spPr/>
      <dgm:t>
        <a:bodyPr/>
        <a:lstStyle/>
        <a:p>
          <a:r>
            <a:rPr lang="en-GB" dirty="0" smtClean="0">
              <a:latin typeface="Arial" pitchFamily="34" charset="0"/>
              <a:cs typeface="Arial" pitchFamily="34" charset="0"/>
            </a:rPr>
            <a:t>Strategy</a:t>
          </a:r>
          <a:endParaRPr lang="en-GB" dirty="0">
            <a:latin typeface="Arial" pitchFamily="34" charset="0"/>
            <a:cs typeface="Arial" pitchFamily="34" charset="0"/>
          </a:endParaRPr>
        </a:p>
      </dgm:t>
    </dgm:pt>
    <dgm:pt modelId="{32DC445B-FEF4-41EB-ABAB-771E663926EB}" type="parTrans" cxnId="{D440EB5F-E397-47D8-9D00-B68429AA9714}">
      <dgm:prSet/>
      <dgm:spPr/>
      <dgm:t>
        <a:bodyPr/>
        <a:lstStyle/>
        <a:p>
          <a:endParaRPr lang="en-GB"/>
        </a:p>
      </dgm:t>
    </dgm:pt>
    <dgm:pt modelId="{5677C9F2-66EA-4AEF-B12D-0F95991349A8}" type="sibTrans" cxnId="{D440EB5F-E397-47D8-9D00-B68429AA9714}">
      <dgm:prSet/>
      <dgm:spPr/>
      <dgm:t>
        <a:bodyPr/>
        <a:lstStyle/>
        <a:p>
          <a:endParaRPr lang="en-GB"/>
        </a:p>
      </dgm:t>
    </dgm:pt>
    <dgm:pt modelId="{32D42C0A-9B38-4FA6-A648-3FB5F4DF3829}">
      <dgm:prSet phldrT="[Text]"/>
      <dgm:spPr/>
      <dgm:t>
        <a:bodyPr/>
        <a:lstStyle/>
        <a:p>
          <a:r>
            <a:rPr lang="en-GB" dirty="0" smtClean="0">
              <a:latin typeface="Arial" pitchFamily="34" charset="0"/>
              <a:cs typeface="Arial" pitchFamily="34" charset="0"/>
            </a:rPr>
            <a:t>Training</a:t>
          </a:r>
        </a:p>
        <a:p>
          <a:r>
            <a:rPr lang="en-GB" dirty="0" smtClean="0">
              <a:latin typeface="Arial" pitchFamily="34" charset="0"/>
              <a:cs typeface="Arial" pitchFamily="34" charset="0"/>
            </a:rPr>
            <a:t>&amp; Support</a:t>
          </a:r>
          <a:endParaRPr lang="en-GB" dirty="0">
            <a:latin typeface="Arial" pitchFamily="34" charset="0"/>
            <a:cs typeface="Arial" pitchFamily="34" charset="0"/>
          </a:endParaRPr>
        </a:p>
      </dgm:t>
    </dgm:pt>
    <dgm:pt modelId="{5D55D6FF-167A-454D-A3F5-FCB8A0B20D52}" type="parTrans" cxnId="{CE40E370-558F-481B-ABE1-10B8F306CBFE}">
      <dgm:prSet/>
      <dgm:spPr/>
      <dgm:t>
        <a:bodyPr/>
        <a:lstStyle/>
        <a:p>
          <a:endParaRPr lang="en-GB"/>
        </a:p>
      </dgm:t>
    </dgm:pt>
    <dgm:pt modelId="{278DA402-EAD5-4D70-AF7A-AAE7EB7FF80B}" type="sibTrans" cxnId="{CE40E370-558F-481B-ABE1-10B8F306CBFE}">
      <dgm:prSet/>
      <dgm:spPr/>
      <dgm:t>
        <a:bodyPr/>
        <a:lstStyle/>
        <a:p>
          <a:endParaRPr lang="en-GB"/>
        </a:p>
      </dgm:t>
    </dgm:pt>
    <dgm:pt modelId="{FFED28ED-411A-4C3E-BE31-5D4CD9BFE71F}">
      <dgm:prSet phldrT="[Text]"/>
      <dgm:spPr/>
      <dgm:t>
        <a:bodyPr/>
        <a:lstStyle/>
        <a:p>
          <a:r>
            <a:rPr lang="en-GB" dirty="0" smtClean="0">
              <a:latin typeface="Arial" pitchFamily="34" charset="0"/>
              <a:cs typeface="Arial" pitchFamily="34" charset="0"/>
            </a:rPr>
            <a:t>Consultancy</a:t>
          </a:r>
          <a:endParaRPr lang="en-GB" dirty="0">
            <a:latin typeface="Arial" pitchFamily="34" charset="0"/>
            <a:cs typeface="Arial" pitchFamily="34" charset="0"/>
          </a:endParaRPr>
        </a:p>
      </dgm:t>
    </dgm:pt>
    <dgm:pt modelId="{24C38DA0-D7CF-459B-9BDB-808A3E33FBA8}" type="parTrans" cxnId="{E4FA947E-A12D-48F9-AC58-253D3970B094}">
      <dgm:prSet/>
      <dgm:spPr/>
      <dgm:t>
        <a:bodyPr/>
        <a:lstStyle/>
        <a:p>
          <a:endParaRPr lang="en-GB"/>
        </a:p>
      </dgm:t>
    </dgm:pt>
    <dgm:pt modelId="{51724F46-23D5-40C3-AA09-E197780AD886}" type="sibTrans" cxnId="{E4FA947E-A12D-48F9-AC58-253D3970B094}">
      <dgm:prSet/>
      <dgm:spPr/>
      <dgm:t>
        <a:bodyPr/>
        <a:lstStyle/>
        <a:p>
          <a:endParaRPr lang="en-GB"/>
        </a:p>
      </dgm:t>
    </dgm:pt>
    <dgm:pt modelId="{576773FA-E0D8-4D45-B15C-C8E67B9C9958}">
      <dgm:prSet phldrT="[Text]"/>
      <dgm:spPr/>
      <dgm:t>
        <a:bodyPr/>
        <a:lstStyle/>
        <a:p>
          <a:r>
            <a:rPr lang="en-GB" dirty="0" smtClean="0">
              <a:latin typeface="Arial" pitchFamily="34" charset="0"/>
              <a:cs typeface="Arial" pitchFamily="34" charset="0"/>
            </a:rPr>
            <a:t>Analysis</a:t>
          </a:r>
          <a:endParaRPr lang="en-GB" dirty="0">
            <a:latin typeface="Arial" pitchFamily="34" charset="0"/>
            <a:cs typeface="Arial" pitchFamily="34" charset="0"/>
          </a:endParaRPr>
        </a:p>
      </dgm:t>
    </dgm:pt>
    <dgm:pt modelId="{9698CBA5-7A4D-4B11-87AC-4933DD4873BE}" type="parTrans" cxnId="{2EA01F12-5EF3-46E2-853B-D47CC50E7991}">
      <dgm:prSet/>
      <dgm:spPr/>
      <dgm:t>
        <a:bodyPr/>
        <a:lstStyle/>
        <a:p>
          <a:endParaRPr lang="en-GB"/>
        </a:p>
      </dgm:t>
    </dgm:pt>
    <dgm:pt modelId="{CB116D4B-36B5-46DF-857A-C398C01946EA}" type="sibTrans" cxnId="{2EA01F12-5EF3-46E2-853B-D47CC50E7991}">
      <dgm:prSet/>
      <dgm:spPr/>
      <dgm:t>
        <a:bodyPr/>
        <a:lstStyle/>
        <a:p>
          <a:endParaRPr lang="en-GB"/>
        </a:p>
      </dgm:t>
    </dgm:pt>
    <dgm:pt modelId="{316F824C-B148-497B-84F3-BF4C41F36BD2}">
      <dgm:prSet/>
      <dgm:spPr/>
      <dgm:t>
        <a:bodyPr/>
        <a:lstStyle/>
        <a:p>
          <a:r>
            <a:rPr lang="en-GB" dirty="0" smtClean="0">
              <a:latin typeface="Arial" pitchFamily="34" charset="0"/>
              <a:cs typeface="Arial" pitchFamily="34" charset="0"/>
            </a:rPr>
            <a:t>GIS Solutions</a:t>
          </a:r>
          <a:endParaRPr lang="en-GB" dirty="0">
            <a:latin typeface="Arial" pitchFamily="34" charset="0"/>
            <a:cs typeface="Arial" pitchFamily="34" charset="0"/>
          </a:endParaRPr>
        </a:p>
      </dgm:t>
    </dgm:pt>
    <dgm:pt modelId="{40B88A71-6E3B-4563-AD16-96BA443D8578}" type="parTrans" cxnId="{3CB3804F-88BB-467D-BFFB-08DE0EBAFC72}">
      <dgm:prSet/>
      <dgm:spPr/>
      <dgm:t>
        <a:bodyPr/>
        <a:lstStyle/>
        <a:p>
          <a:endParaRPr lang="en-GB"/>
        </a:p>
      </dgm:t>
    </dgm:pt>
    <dgm:pt modelId="{BF553AF1-0406-4BC3-93CC-965622D9E26D}" type="sibTrans" cxnId="{3CB3804F-88BB-467D-BFFB-08DE0EBAFC72}">
      <dgm:prSet/>
      <dgm:spPr/>
      <dgm:t>
        <a:bodyPr/>
        <a:lstStyle/>
        <a:p>
          <a:endParaRPr lang="en-GB"/>
        </a:p>
      </dgm:t>
    </dgm:pt>
    <dgm:pt modelId="{F90B7CF8-FE03-4D72-AE4A-647F608B8E9E}" type="pres">
      <dgm:prSet presAssocID="{94A52D2E-5A4D-4692-90FE-321ED17ABD23}" presName="Name0" presStyleCnt="0">
        <dgm:presLayoutVars>
          <dgm:chMax val="1"/>
          <dgm:dir/>
          <dgm:animLvl val="ctr"/>
          <dgm:resizeHandles val="exact"/>
        </dgm:presLayoutVars>
      </dgm:prSet>
      <dgm:spPr/>
      <dgm:t>
        <a:bodyPr/>
        <a:lstStyle/>
        <a:p>
          <a:endParaRPr lang="en-GB"/>
        </a:p>
      </dgm:t>
    </dgm:pt>
    <dgm:pt modelId="{DF928031-0146-4E0D-98F4-8CCC0F5B56F1}" type="pres">
      <dgm:prSet presAssocID="{DA81FF36-AEB7-4C4C-AA5C-1AE5E22B0445}" presName="centerShape" presStyleLbl="node0" presStyleIdx="0" presStyleCnt="1"/>
      <dgm:spPr/>
      <dgm:t>
        <a:bodyPr/>
        <a:lstStyle/>
        <a:p>
          <a:endParaRPr lang="en-GB"/>
        </a:p>
      </dgm:t>
    </dgm:pt>
    <dgm:pt modelId="{77251902-3901-4442-800D-70FA78524E57}" type="pres">
      <dgm:prSet presAssocID="{F1944602-E6B8-4D29-B1EE-5DB07505CBEA}" presName="node" presStyleLbl="node1" presStyleIdx="0" presStyleCnt="5">
        <dgm:presLayoutVars>
          <dgm:bulletEnabled val="1"/>
        </dgm:presLayoutVars>
      </dgm:prSet>
      <dgm:spPr/>
      <dgm:t>
        <a:bodyPr/>
        <a:lstStyle/>
        <a:p>
          <a:endParaRPr lang="en-GB"/>
        </a:p>
      </dgm:t>
    </dgm:pt>
    <dgm:pt modelId="{9755C6D8-E258-470B-AB8D-95F705390556}" type="pres">
      <dgm:prSet presAssocID="{F1944602-E6B8-4D29-B1EE-5DB07505CBEA}" presName="dummy" presStyleCnt="0"/>
      <dgm:spPr/>
      <dgm:t>
        <a:bodyPr/>
        <a:lstStyle/>
        <a:p>
          <a:endParaRPr lang="en-GB"/>
        </a:p>
      </dgm:t>
    </dgm:pt>
    <dgm:pt modelId="{F67E8F5A-4A5A-4C92-9B16-65422F33DF33}" type="pres">
      <dgm:prSet presAssocID="{5677C9F2-66EA-4AEF-B12D-0F95991349A8}" presName="sibTrans" presStyleLbl="sibTrans2D1" presStyleIdx="0" presStyleCnt="5"/>
      <dgm:spPr/>
      <dgm:t>
        <a:bodyPr/>
        <a:lstStyle/>
        <a:p>
          <a:endParaRPr lang="en-GB"/>
        </a:p>
      </dgm:t>
    </dgm:pt>
    <dgm:pt modelId="{3DF09D83-F2B3-474B-83E6-6060BA7DFDC5}" type="pres">
      <dgm:prSet presAssocID="{32D42C0A-9B38-4FA6-A648-3FB5F4DF3829}" presName="node" presStyleLbl="node1" presStyleIdx="1" presStyleCnt="5">
        <dgm:presLayoutVars>
          <dgm:bulletEnabled val="1"/>
        </dgm:presLayoutVars>
      </dgm:prSet>
      <dgm:spPr/>
      <dgm:t>
        <a:bodyPr/>
        <a:lstStyle/>
        <a:p>
          <a:endParaRPr lang="en-GB"/>
        </a:p>
      </dgm:t>
    </dgm:pt>
    <dgm:pt modelId="{4407BA08-BCFA-4E24-81A0-51B9FE5F44B4}" type="pres">
      <dgm:prSet presAssocID="{32D42C0A-9B38-4FA6-A648-3FB5F4DF3829}" presName="dummy" presStyleCnt="0"/>
      <dgm:spPr/>
      <dgm:t>
        <a:bodyPr/>
        <a:lstStyle/>
        <a:p>
          <a:endParaRPr lang="en-GB"/>
        </a:p>
      </dgm:t>
    </dgm:pt>
    <dgm:pt modelId="{28D55E20-C0F0-4F71-8482-58FCF3057EB0}" type="pres">
      <dgm:prSet presAssocID="{278DA402-EAD5-4D70-AF7A-AAE7EB7FF80B}" presName="sibTrans" presStyleLbl="sibTrans2D1" presStyleIdx="1" presStyleCnt="5"/>
      <dgm:spPr/>
      <dgm:t>
        <a:bodyPr/>
        <a:lstStyle/>
        <a:p>
          <a:endParaRPr lang="en-GB"/>
        </a:p>
      </dgm:t>
    </dgm:pt>
    <dgm:pt modelId="{F5CC060A-2CED-4C59-9E02-69CD6366ED91}" type="pres">
      <dgm:prSet presAssocID="{FFED28ED-411A-4C3E-BE31-5D4CD9BFE71F}" presName="node" presStyleLbl="node1" presStyleIdx="2" presStyleCnt="5">
        <dgm:presLayoutVars>
          <dgm:bulletEnabled val="1"/>
        </dgm:presLayoutVars>
      </dgm:prSet>
      <dgm:spPr/>
      <dgm:t>
        <a:bodyPr/>
        <a:lstStyle/>
        <a:p>
          <a:endParaRPr lang="en-GB"/>
        </a:p>
      </dgm:t>
    </dgm:pt>
    <dgm:pt modelId="{6A586D18-4CAE-4EA2-8967-E2A96F3DE999}" type="pres">
      <dgm:prSet presAssocID="{FFED28ED-411A-4C3E-BE31-5D4CD9BFE71F}" presName="dummy" presStyleCnt="0"/>
      <dgm:spPr/>
      <dgm:t>
        <a:bodyPr/>
        <a:lstStyle/>
        <a:p>
          <a:endParaRPr lang="en-GB"/>
        </a:p>
      </dgm:t>
    </dgm:pt>
    <dgm:pt modelId="{874F26BE-55C1-4D8D-88F6-9E25CEA6B535}" type="pres">
      <dgm:prSet presAssocID="{51724F46-23D5-40C3-AA09-E197780AD886}" presName="sibTrans" presStyleLbl="sibTrans2D1" presStyleIdx="2" presStyleCnt="5"/>
      <dgm:spPr/>
      <dgm:t>
        <a:bodyPr/>
        <a:lstStyle/>
        <a:p>
          <a:endParaRPr lang="en-GB"/>
        </a:p>
      </dgm:t>
    </dgm:pt>
    <dgm:pt modelId="{320E324E-EE59-43AD-BD5D-CEC8024792B1}" type="pres">
      <dgm:prSet presAssocID="{576773FA-E0D8-4D45-B15C-C8E67B9C9958}" presName="node" presStyleLbl="node1" presStyleIdx="3" presStyleCnt="5">
        <dgm:presLayoutVars>
          <dgm:bulletEnabled val="1"/>
        </dgm:presLayoutVars>
      </dgm:prSet>
      <dgm:spPr/>
      <dgm:t>
        <a:bodyPr/>
        <a:lstStyle/>
        <a:p>
          <a:endParaRPr lang="en-GB"/>
        </a:p>
      </dgm:t>
    </dgm:pt>
    <dgm:pt modelId="{587D4328-C407-4C41-8ABB-912C1CDE3782}" type="pres">
      <dgm:prSet presAssocID="{576773FA-E0D8-4D45-B15C-C8E67B9C9958}" presName="dummy" presStyleCnt="0"/>
      <dgm:spPr/>
      <dgm:t>
        <a:bodyPr/>
        <a:lstStyle/>
        <a:p>
          <a:endParaRPr lang="en-GB"/>
        </a:p>
      </dgm:t>
    </dgm:pt>
    <dgm:pt modelId="{12308F6C-2937-4819-993C-F2275F0D3A8B}" type="pres">
      <dgm:prSet presAssocID="{CB116D4B-36B5-46DF-857A-C398C01946EA}" presName="sibTrans" presStyleLbl="sibTrans2D1" presStyleIdx="3" presStyleCnt="5"/>
      <dgm:spPr/>
      <dgm:t>
        <a:bodyPr/>
        <a:lstStyle/>
        <a:p>
          <a:endParaRPr lang="en-GB"/>
        </a:p>
      </dgm:t>
    </dgm:pt>
    <dgm:pt modelId="{89D795DB-240C-40AC-A8F6-4C0FE6E0D2C2}" type="pres">
      <dgm:prSet presAssocID="{316F824C-B148-497B-84F3-BF4C41F36BD2}" presName="node" presStyleLbl="node1" presStyleIdx="4" presStyleCnt="5">
        <dgm:presLayoutVars>
          <dgm:bulletEnabled val="1"/>
        </dgm:presLayoutVars>
      </dgm:prSet>
      <dgm:spPr/>
      <dgm:t>
        <a:bodyPr/>
        <a:lstStyle/>
        <a:p>
          <a:endParaRPr lang="en-GB"/>
        </a:p>
      </dgm:t>
    </dgm:pt>
    <dgm:pt modelId="{49AC44E7-42DB-44BD-839E-062D20F0B4A0}" type="pres">
      <dgm:prSet presAssocID="{316F824C-B148-497B-84F3-BF4C41F36BD2}" presName="dummy" presStyleCnt="0"/>
      <dgm:spPr/>
      <dgm:t>
        <a:bodyPr/>
        <a:lstStyle/>
        <a:p>
          <a:endParaRPr lang="en-GB"/>
        </a:p>
      </dgm:t>
    </dgm:pt>
    <dgm:pt modelId="{CA6066C6-C2F5-48D1-A447-89147CDBEE30}" type="pres">
      <dgm:prSet presAssocID="{BF553AF1-0406-4BC3-93CC-965622D9E26D}" presName="sibTrans" presStyleLbl="sibTrans2D1" presStyleIdx="4" presStyleCnt="5"/>
      <dgm:spPr/>
      <dgm:t>
        <a:bodyPr/>
        <a:lstStyle/>
        <a:p>
          <a:endParaRPr lang="en-GB"/>
        </a:p>
      </dgm:t>
    </dgm:pt>
  </dgm:ptLst>
  <dgm:cxnLst>
    <dgm:cxn modelId="{0FFE199A-F2D0-4229-9759-8B69BFEC5C0B}" type="presOf" srcId="{278DA402-EAD5-4D70-AF7A-AAE7EB7FF80B}" destId="{28D55E20-C0F0-4F71-8482-58FCF3057EB0}" srcOrd="0" destOrd="0" presId="urn:microsoft.com/office/officeart/2005/8/layout/radial6"/>
    <dgm:cxn modelId="{2EA01F12-5EF3-46E2-853B-D47CC50E7991}" srcId="{DA81FF36-AEB7-4C4C-AA5C-1AE5E22B0445}" destId="{576773FA-E0D8-4D45-B15C-C8E67B9C9958}" srcOrd="3" destOrd="0" parTransId="{9698CBA5-7A4D-4B11-87AC-4933DD4873BE}" sibTransId="{CB116D4B-36B5-46DF-857A-C398C01946EA}"/>
    <dgm:cxn modelId="{CDCE469A-9B48-4E67-B1CD-FA52EC087D02}" type="presOf" srcId="{F1944602-E6B8-4D29-B1EE-5DB07505CBEA}" destId="{77251902-3901-4442-800D-70FA78524E57}" srcOrd="0" destOrd="0" presId="urn:microsoft.com/office/officeart/2005/8/layout/radial6"/>
    <dgm:cxn modelId="{11155C25-05C2-45E6-A6BF-3E758DA467B4}" type="presOf" srcId="{576773FA-E0D8-4D45-B15C-C8E67B9C9958}" destId="{320E324E-EE59-43AD-BD5D-CEC8024792B1}" srcOrd="0" destOrd="0" presId="urn:microsoft.com/office/officeart/2005/8/layout/radial6"/>
    <dgm:cxn modelId="{3CB3804F-88BB-467D-BFFB-08DE0EBAFC72}" srcId="{DA81FF36-AEB7-4C4C-AA5C-1AE5E22B0445}" destId="{316F824C-B148-497B-84F3-BF4C41F36BD2}" srcOrd="4" destOrd="0" parTransId="{40B88A71-6E3B-4563-AD16-96BA443D8578}" sibTransId="{BF553AF1-0406-4BC3-93CC-965622D9E26D}"/>
    <dgm:cxn modelId="{465A20C3-1C4C-4335-8E0C-DE89204D396D}" srcId="{94A52D2E-5A4D-4692-90FE-321ED17ABD23}" destId="{DA81FF36-AEB7-4C4C-AA5C-1AE5E22B0445}" srcOrd="0" destOrd="0" parTransId="{D78736C2-1170-4EBA-A80B-1188B7FE4D8B}" sibTransId="{169BEB79-A6F9-4261-B725-BA2B2D1845B0}"/>
    <dgm:cxn modelId="{56392B5B-E294-4D73-827B-762F80041F83}" type="presOf" srcId="{51724F46-23D5-40C3-AA09-E197780AD886}" destId="{874F26BE-55C1-4D8D-88F6-9E25CEA6B535}" srcOrd="0" destOrd="0" presId="urn:microsoft.com/office/officeart/2005/8/layout/radial6"/>
    <dgm:cxn modelId="{EFB3ABB9-D160-4876-A936-DF1647E764AD}" type="presOf" srcId="{316F824C-B148-497B-84F3-BF4C41F36BD2}" destId="{89D795DB-240C-40AC-A8F6-4C0FE6E0D2C2}" srcOrd="0" destOrd="0" presId="urn:microsoft.com/office/officeart/2005/8/layout/radial6"/>
    <dgm:cxn modelId="{4F72EE79-5E61-4332-8D5E-F1DAE3C08E46}" type="presOf" srcId="{94A52D2E-5A4D-4692-90FE-321ED17ABD23}" destId="{F90B7CF8-FE03-4D72-AE4A-647F608B8E9E}" srcOrd="0" destOrd="0" presId="urn:microsoft.com/office/officeart/2005/8/layout/radial6"/>
    <dgm:cxn modelId="{089C238D-1D21-44B1-B547-F578AA25C069}" type="presOf" srcId="{DA81FF36-AEB7-4C4C-AA5C-1AE5E22B0445}" destId="{DF928031-0146-4E0D-98F4-8CCC0F5B56F1}" srcOrd="0" destOrd="0" presId="urn:microsoft.com/office/officeart/2005/8/layout/radial6"/>
    <dgm:cxn modelId="{CE40E370-558F-481B-ABE1-10B8F306CBFE}" srcId="{DA81FF36-AEB7-4C4C-AA5C-1AE5E22B0445}" destId="{32D42C0A-9B38-4FA6-A648-3FB5F4DF3829}" srcOrd="1" destOrd="0" parTransId="{5D55D6FF-167A-454D-A3F5-FCB8A0B20D52}" sibTransId="{278DA402-EAD5-4D70-AF7A-AAE7EB7FF80B}"/>
    <dgm:cxn modelId="{B0C49DC2-FD79-4A37-BD9D-B28CABE32F80}" type="presOf" srcId="{32D42C0A-9B38-4FA6-A648-3FB5F4DF3829}" destId="{3DF09D83-F2B3-474B-83E6-6060BA7DFDC5}" srcOrd="0" destOrd="0" presId="urn:microsoft.com/office/officeart/2005/8/layout/radial6"/>
    <dgm:cxn modelId="{50210272-DAF1-4A9F-B815-685812DFAEB6}" type="presOf" srcId="{5677C9F2-66EA-4AEF-B12D-0F95991349A8}" destId="{F67E8F5A-4A5A-4C92-9B16-65422F33DF33}" srcOrd="0" destOrd="0" presId="urn:microsoft.com/office/officeart/2005/8/layout/radial6"/>
    <dgm:cxn modelId="{143C1E0C-DBA2-481B-BB3F-5603B5C9022A}" type="presOf" srcId="{CB116D4B-36B5-46DF-857A-C398C01946EA}" destId="{12308F6C-2937-4819-993C-F2275F0D3A8B}" srcOrd="0" destOrd="0" presId="urn:microsoft.com/office/officeart/2005/8/layout/radial6"/>
    <dgm:cxn modelId="{03433A4D-55BB-4408-8527-655B0FEF1C08}" type="presOf" srcId="{FFED28ED-411A-4C3E-BE31-5D4CD9BFE71F}" destId="{F5CC060A-2CED-4C59-9E02-69CD6366ED91}" srcOrd="0" destOrd="0" presId="urn:microsoft.com/office/officeart/2005/8/layout/radial6"/>
    <dgm:cxn modelId="{D440EB5F-E397-47D8-9D00-B68429AA9714}" srcId="{DA81FF36-AEB7-4C4C-AA5C-1AE5E22B0445}" destId="{F1944602-E6B8-4D29-B1EE-5DB07505CBEA}" srcOrd="0" destOrd="0" parTransId="{32DC445B-FEF4-41EB-ABAB-771E663926EB}" sibTransId="{5677C9F2-66EA-4AEF-B12D-0F95991349A8}"/>
    <dgm:cxn modelId="{E4FA947E-A12D-48F9-AC58-253D3970B094}" srcId="{DA81FF36-AEB7-4C4C-AA5C-1AE5E22B0445}" destId="{FFED28ED-411A-4C3E-BE31-5D4CD9BFE71F}" srcOrd="2" destOrd="0" parTransId="{24C38DA0-D7CF-459B-9BDB-808A3E33FBA8}" sibTransId="{51724F46-23D5-40C3-AA09-E197780AD886}"/>
    <dgm:cxn modelId="{98F710D7-1957-4B54-884D-3EEF7D1BD36C}" type="presOf" srcId="{BF553AF1-0406-4BC3-93CC-965622D9E26D}" destId="{CA6066C6-C2F5-48D1-A447-89147CDBEE30}" srcOrd="0" destOrd="0" presId="urn:microsoft.com/office/officeart/2005/8/layout/radial6"/>
    <dgm:cxn modelId="{1DB69E5D-4E9B-4E9C-93C5-5B986223FCDE}" type="presParOf" srcId="{F90B7CF8-FE03-4D72-AE4A-647F608B8E9E}" destId="{DF928031-0146-4E0D-98F4-8CCC0F5B56F1}" srcOrd="0" destOrd="0" presId="urn:microsoft.com/office/officeart/2005/8/layout/radial6"/>
    <dgm:cxn modelId="{5776AA82-EE3F-4D45-8FD9-BA19BA8A5D53}" type="presParOf" srcId="{F90B7CF8-FE03-4D72-AE4A-647F608B8E9E}" destId="{77251902-3901-4442-800D-70FA78524E57}" srcOrd="1" destOrd="0" presId="urn:microsoft.com/office/officeart/2005/8/layout/radial6"/>
    <dgm:cxn modelId="{AF760E8F-0403-4C1A-BE62-E9F5D0AE853E}" type="presParOf" srcId="{F90B7CF8-FE03-4D72-AE4A-647F608B8E9E}" destId="{9755C6D8-E258-470B-AB8D-95F705390556}" srcOrd="2" destOrd="0" presId="urn:microsoft.com/office/officeart/2005/8/layout/radial6"/>
    <dgm:cxn modelId="{5031B2D1-2A28-4B41-B258-EC3EBB58D655}" type="presParOf" srcId="{F90B7CF8-FE03-4D72-AE4A-647F608B8E9E}" destId="{F67E8F5A-4A5A-4C92-9B16-65422F33DF33}" srcOrd="3" destOrd="0" presId="urn:microsoft.com/office/officeart/2005/8/layout/radial6"/>
    <dgm:cxn modelId="{27984B74-8C96-4D98-A4A9-0C6E2C66F293}" type="presParOf" srcId="{F90B7CF8-FE03-4D72-AE4A-647F608B8E9E}" destId="{3DF09D83-F2B3-474B-83E6-6060BA7DFDC5}" srcOrd="4" destOrd="0" presId="urn:microsoft.com/office/officeart/2005/8/layout/radial6"/>
    <dgm:cxn modelId="{9D71E51E-9C8E-43CE-8AFC-0BE6634F07DA}" type="presParOf" srcId="{F90B7CF8-FE03-4D72-AE4A-647F608B8E9E}" destId="{4407BA08-BCFA-4E24-81A0-51B9FE5F44B4}" srcOrd="5" destOrd="0" presId="urn:microsoft.com/office/officeart/2005/8/layout/radial6"/>
    <dgm:cxn modelId="{D0FEE641-7526-4FA4-B728-FB52C377867B}" type="presParOf" srcId="{F90B7CF8-FE03-4D72-AE4A-647F608B8E9E}" destId="{28D55E20-C0F0-4F71-8482-58FCF3057EB0}" srcOrd="6" destOrd="0" presId="urn:microsoft.com/office/officeart/2005/8/layout/radial6"/>
    <dgm:cxn modelId="{F8F1D847-04E6-49E7-88D1-E011BF05438D}" type="presParOf" srcId="{F90B7CF8-FE03-4D72-AE4A-647F608B8E9E}" destId="{F5CC060A-2CED-4C59-9E02-69CD6366ED91}" srcOrd="7" destOrd="0" presId="urn:microsoft.com/office/officeart/2005/8/layout/radial6"/>
    <dgm:cxn modelId="{CF33229C-6F5B-4D53-96F1-45A8E6C39385}" type="presParOf" srcId="{F90B7CF8-FE03-4D72-AE4A-647F608B8E9E}" destId="{6A586D18-4CAE-4EA2-8967-E2A96F3DE999}" srcOrd="8" destOrd="0" presId="urn:microsoft.com/office/officeart/2005/8/layout/radial6"/>
    <dgm:cxn modelId="{571D2C5E-029F-4D07-8A6C-BCAB0D2AF0CE}" type="presParOf" srcId="{F90B7CF8-FE03-4D72-AE4A-647F608B8E9E}" destId="{874F26BE-55C1-4D8D-88F6-9E25CEA6B535}" srcOrd="9" destOrd="0" presId="urn:microsoft.com/office/officeart/2005/8/layout/radial6"/>
    <dgm:cxn modelId="{C7D0EEEB-56E3-4AD6-B503-C5578707F624}" type="presParOf" srcId="{F90B7CF8-FE03-4D72-AE4A-647F608B8E9E}" destId="{320E324E-EE59-43AD-BD5D-CEC8024792B1}" srcOrd="10" destOrd="0" presId="urn:microsoft.com/office/officeart/2005/8/layout/radial6"/>
    <dgm:cxn modelId="{90E3F7FC-232A-48FD-8734-0A2E35F653B7}" type="presParOf" srcId="{F90B7CF8-FE03-4D72-AE4A-647F608B8E9E}" destId="{587D4328-C407-4C41-8ABB-912C1CDE3782}" srcOrd="11" destOrd="0" presId="urn:microsoft.com/office/officeart/2005/8/layout/radial6"/>
    <dgm:cxn modelId="{2F67B9A7-6815-46D0-B5F2-21AEF6C644AF}" type="presParOf" srcId="{F90B7CF8-FE03-4D72-AE4A-647F608B8E9E}" destId="{12308F6C-2937-4819-993C-F2275F0D3A8B}" srcOrd="12" destOrd="0" presId="urn:microsoft.com/office/officeart/2005/8/layout/radial6"/>
    <dgm:cxn modelId="{2CE2FCD8-71C4-49B1-B890-B015F3D5D157}" type="presParOf" srcId="{F90B7CF8-FE03-4D72-AE4A-647F608B8E9E}" destId="{89D795DB-240C-40AC-A8F6-4C0FE6E0D2C2}" srcOrd="13" destOrd="0" presId="urn:microsoft.com/office/officeart/2005/8/layout/radial6"/>
    <dgm:cxn modelId="{BB1322C9-CC90-49AC-87D1-C79E90B60D4D}" type="presParOf" srcId="{F90B7CF8-FE03-4D72-AE4A-647F608B8E9E}" destId="{49AC44E7-42DB-44BD-839E-062D20F0B4A0}" srcOrd="14" destOrd="0" presId="urn:microsoft.com/office/officeart/2005/8/layout/radial6"/>
    <dgm:cxn modelId="{0281C5B4-B8DA-4D14-A40C-5E381E8D931E}" type="presParOf" srcId="{F90B7CF8-FE03-4D72-AE4A-647F608B8E9E}" destId="{CA6066C6-C2F5-48D1-A447-89147CDBEE30}" srcOrd="15"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066C6-C2F5-48D1-A447-89147CDBEE30}">
      <dsp:nvSpPr>
        <dsp:cNvPr id="0" name=""/>
        <dsp:cNvSpPr/>
      </dsp:nvSpPr>
      <dsp:spPr>
        <a:xfrm>
          <a:off x="303888" y="308136"/>
          <a:ext cx="2055991" cy="2055991"/>
        </a:xfrm>
        <a:prstGeom prst="blockArc">
          <a:avLst>
            <a:gd name="adj1" fmla="val 11880000"/>
            <a:gd name="adj2" fmla="val 16200000"/>
            <a:gd name="adj3" fmla="val 4642"/>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2308F6C-2937-4819-993C-F2275F0D3A8B}">
      <dsp:nvSpPr>
        <dsp:cNvPr id="0" name=""/>
        <dsp:cNvSpPr/>
      </dsp:nvSpPr>
      <dsp:spPr>
        <a:xfrm>
          <a:off x="303888" y="308136"/>
          <a:ext cx="2055991" cy="2055991"/>
        </a:xfrm>
        <a:prstGeom prst="blockArc">
          <a:avLst>
            <a:gd name="adj1" fmla="val 7560000"/>
            <a:gd name="adj2" fmla="val 11880000"/>
            <a:gd name="adj3" fmla="val 4642"/>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74F26BE-55C1-4D8D-88F6-9E25CEA6B535}">
      <dsp:nvSpPr>
        <dsp:cNvPr id="0" name=""/>
        <dsp:cNvSpPr/>
      </dsp:nvSpPr>
      <dsp:spPr>
        <a:xfrm>
          <a:off x="303888" y="308136"/>
          <a:ext cx="2055991" cy="2055991"/>
        </a:xfrm>
        <a:prstGeom prst="blockArc">
          <a:avLst>
            <a:gd name="adj1" fmla="val 3240000"/>
            <a:gd name="adj2" fmla="val 7560000"/>
            <a:gd name="adj3" fmla="val 4642"/>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8D55E20-C0F0-4F71-8482-58FCF3057EB0}">
      <dsp:nvSpPr>
        <dsp:cNvPr id="0" name=""/>
        <dsp:cNvSpPr/>
      </dsp:nvSpPr>
      <dsp:spPr>
        <a:xfrm>
          <a:off x="303888" y="308136"/>
          <a:ext cx="2055991" cy="2055991"/>
        </a:xfrm>
        <a:prstGeom prst="blockArc">
          <a:avLst>
            <a:gd name="adj1" fmla="val 20520000"/>
            <a:gd name="adj2" fmla="val 3240000"/>
            <a:gd name="adj3" fmla="val 4642"/>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7E8F5A-4A5A-4C92-9B16-65422F33DF33}">
      <dsp:nvSpPr>
        <dsp:cNvPr id="0" name=""/>
        <dsp:cNvSpPr/>
      </dsp:nvSpPr>
      <dsp:spPr>
        <a:xfrm>
          <a:off x="303888" y="308136"/>
          <a:ext cx="2055991" cy="2055991"/>
        </a:xfrm>
        <a:prstGeom prst="blockArc">
          <a:avLst>
            <a:gd name="adj1" fmla="val 16200000"/>
            <a:gd name="adj2" fmla="val 20520000"/>
            <a:gd name="adj3" fmla="val 464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F928031-0146-4E0D-98F4-8CCC0F5B56F1}">
      <dsp:nvSpPr>
        <dsp:cNvPr id="0" name=""/>
        <dsp:cNvSpPr/>
      </dsp:nvSpPr>
      <dsp:spPr>
        <a:xfrm>
          <a:off x="858440" y="862688"/>
          <a:ext cx="946886" cy="94688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latin typeface="Arial" pitchFamily="34" charset="0"/>
              <a:cs typeface="Arial" pitchFamily="34" charset="0"/>
            </a:rPr>
            <a:t>Data Management</a:t>
          </a:r>
          <a:endParaRPr lang="en-GB" sz="800" kern="1200" dirty="0">
            <a:latin typeface="Arial" pitchFamily="34" charset="0"/>
            <a:cs typeface="Arial" pitchFamily="34" charset="0"/>
          </a:endParaRPr>
        </a:p>
      </dsp:txBody>
      <dsp:txXfrm>
        <a:off x="997108" y="1001356"/>
        <a:ext cx="669550" cy="669550"/>
      </dsp:txXfrm>
    </dsp:sp>
    <dsp:sp modelId="{77251902-3901-4442-800D-70FA78524E57}">
      <dsp:nvSpPr>
        <dsp:cNvPr id="0" name=""/>
        <dsp:cNvSpPr/>
      </dsp:nvSpPr>
      <dsp:spPr>
        <a:xfrm>
          <a:off x="1000473" y="587"/>
          <a:ext cx="662820" cy="66282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GB" sz="600" kern="1200" dirty="0" smtClean="0">
              <a:latin typeface="Arial" pitchFamily="34" charset="0"/>
              <a:cs typeface="Arial" pitchFamily="34" charset="0"/>
            </a:rPr>
            <a:t>Strategy</a:t>
          </a:r>
          <a:endParaRPr lang="en-GB" sz="600" kern="1200" dirty="0">
            <a:latin typeface="Arial" pitchFamily="34" charset="0"/>
            <a:cs typeface="Arial" pitchFamily="34" charset="0"/>
          </a:endParaRPr>
        </a:p>
      </dsp:txBody>
      <dsp:txXfrm>
        <a:off x="1097541" y="97655"/>
        <a:ext cx="468684" cy="468684"/>
      </dsp:txXfrm>
    </dsp:sp>
    <dsp:sp modelId="{3DF09D83-F2B3-474B-83E6-6060BA7DFDC5}">
      <dsp:nvSpPr>
        <dsp:cNvPr id="0" name=""/>
        <dsp:cNvSpPr/>
      </dsp:nvSpPr>
      <dsp:spPr>
        <a:xfrm>
          <a:off x="1955462" y="694427"/>
          <a:ext cx="662820" cy="662820"/>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GB" sz="600" kern="1200" dirty="0" smtClean="0">
              <a:latin typeface="Arial" pitchFamily="34" charset="0"/>
              <a:cs typeface="Arial" pitchFamily="34" charset="0"/>
            </a:rPr>
            <a:t>Training</a:t>
          </a:r>
        </a:p>
        <a:p>
          <a:pPr lvl="0" algn="ctr" defTabSz="266700">
            <a:lnSpc>
              <a:spcPct val="90000"/>
            </a:lnSpc>
            <a:spcBef>
              <a:spcPct val="0"/>
            </a:spcBef>
            <a:spcAft>
              <a:spcPct val="35000"/>
            </a:spcAft>
          </a:pPr>
          <a:r>
            <a:rPr lang="en-GB" sz="600" kern="1200" dirty="0" smtClean="0">
              <a:latin typeface="Arial" pitchFamily="34" charset="0"/>
              <a:cs typeface="Arial" pitchFamily="34" charset="0"/>
            </a:rPr>
            <a:t>&amp; Support</a:t>
          </a:r>
          <a:endParaRPr lang="en-GB" sz="600" kern="1200" dirty="0">
            <a:latin typeface="Arial" pitchFamily="34" charset="0"/>
            <a:cs typeface="Arial" pitchFamily="34" charset="0"/>
          </a:endParaRPr>
        </a:p>
      </dsp:txBody>
      <dsp:txXfrm>
        <a:off x="2052530" y="791495"/>
        <a:ext cx="468684" cy="468684"/>
      </dsp:txXfrm>
    </dsp:sp>
    <dsp:sp modelId="{F5CC060A-2CED-4C59-9E02-69CD6366ED91}">
      <dsp:nvSpPr>
        <dsp:cNvPr id="0" name=""/>
        <dsp:cNvSpPr/>
      </dsp:nvSpPr>
      <dsp:spPr>
        <a:xfrm>
          <a:off x="1590689" y="1817083"/>
          <a:ext cx="662820" cy="662820"/>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GB" sz="600" kern="1200" dirty="0" smtClean="0">
              <a:latin typeface="Arial" pitchFamily="34" charset="0"/>
              <a:cs typeface="Arial" pitchFamily="34" charset="0"/>
            </a:rPr>
            <a:t>Consultancy</a:t>
          </a:r>
          <a:endParaRPr lang="en-GB" sz="600" kern="1200" dirty="0">
            <a:latin typeface="Arial" pitchFamily="34" charset="0"/>
            <a:cs typeface="Arial" pitchFamily="34" charset="0"/>
          </a:endParaRPr>
        </a:p>
      </dsp:txBody>
      <dsp:txXfrm>
        <a:off x="1687757" y="1914151"/>
        <a:ext cx="468684" cy="468684"/>
      </dsp:txXfrm>
    </dsp:sp>
    <dsp:sp modelId="{320E324E-EE59-43AD-BD5D-CEC8024792B1}">
      <dsp:nvSpPr>
        <dsp:cNvPr id="0" name=""/>
        <dsp:cNvSpPr/>
      </dsp:nvSpPr>
      <dsp:spPr>
        <a:xfrm>
          <a:off x="410258" y="1817083"/>
          <a:ext cx="662820" cy="662820"/>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GB" sz="600" kern="1200" dirty="0" smtClean="0">
              <a:latin typeface="Arial" pitchFamily="34" charset="0"/>
              <a:cs typeface="Arial" pitchFamily="34" charset="0"/>
            </a:rPr>
            <a:t>Analysis</a:t>
          </a:r>
          <a:endParaRPr lang="en-GB" sz="600" kern="1200" dirty="0">
            <a:latin typeface="Arial" pitchFamily="34" charset="0"/>
            <a:cs typeface="Arial" pitchFamily="34" charset="0"/>
          </a:endParaRPr>
        </a:p>
      </dsp:txBody>
      <dsp:txXfrm>
        <a:off x="507326" y="1914151"/>
        <a:ext cx="468684" cy="468684"/>
      </dsp:txXfrm>
    </dsp:sp>
    <dsp:sp modelId="{89D795DB-240C-40AC-A8F6-4C0FE6E0D2C2}">
      <dsp:nvSpPr>
        <dsp:cNvPr id="0" name=""/>
        <dsp:cNvSpPr/>
      </dsp:nvSpPr>
      <dsp:spPr>
        <a:xfrm>
          <a:off x="45485" y="694427"/>
          <a:ext cx="662820" cy="662820"/>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GB" sz="600" kern="1200" dirty="0" smtClean="0">
              <a:latin typeface="Arial" pitchFamily="34" charset="0"/>
              <a:cs typeface="Arial" pitchFamily="34" charset="0"/>
            </a:rPr>
            <a:t>GIS Solutions</a:t>
          </a:r>
          <a:endParaRPr lang="en-GB" sz="600" kern="1200" dirty="0">
            <a:latin typeface="Arial" pitchFamily="34" charset="0"/>
            <a:cs typeface="Arial" pitchFamily="34" charset="0"/>
          </a:endParaRPr>
        </a:p>
      </dsp:txBody>
      <dsp:txXfrm>
        <a:off x="142553" y="791495"/>
        <a:ext cx="468684" cy="4686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A42ACA-144E-4962-803A-3240D396ED9C}" type="datetimeFigureOut">
              <a:rPr lang="en-GB" smtClean="0"/>
              <a:t>01/07/2019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6E83A1F-551C-4EB0-AACA-FB3CE23A4767}" type="slidenum">
              <a:rPr lang="en-GB" smtClean="0"/>
              <a:t>‹#›</a:t>
            </a:fld>
            <a:endParaRPr lang="en-GB"/>
          </a:p>
        </p:txBody>
      </p:sp>
    </p:spTree>
    <p:extLst>
      <p:ext uri="{BB962C8B-B14F-4D97-AF65-F5344CB8AC3E}">
        <p14:creationId xmlns:p14="http://schemas.microsoft.com/office/powerpoint/2010/main" val="165822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ur.falkirk.gov.u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today to talk about the Our Falkirk project </a:t>
            </a:r>
          </a:p>
          <a:p>
            <a:endParaRPr lang="en-GB" baseline="0" dirty="0" smtClean="0"/>
          </a:p>
          <a:p>
            <a:r>
              <a:rPr lang="en-GB" baseline="0" dirty="0" smtClean="0"/>
              <a:t>Developed in partnership with Falkirk Council and with funding from the ODI</a:t>
            </a:r>
          </a:p>
          <a:p>
            <a:endParaRPr lang="en-GB" baseline="0" dirty="0" smtClean="0"/>
          </a:p>
          <a:p>
            <a:r>
              <a:rPr lang="en-GB" baseline="0" dirty="0" smtClean="0"/>
              <a:t>Technically </a:t>
            </a:r>
            <a:r>
              <a:rPr lang="en-GB" baseline="0" dirty="0" smtClean="0"/>
              <a:t>this was lead by one of our Senior </a:t>
            </a:r>
            <a:r>
              <a:rPr lang="en-GB" baseline="0" dirty="0" smtClean="0"/>
              <a:t>Developers…but </a:t>
            </a:r>
            <a:r>
              <a:rPr lang="en-GB" baseline="0" dirty="0" smtClean="0"/>
              <a:t>happy to take any technical questions away from today</a:t>
            </a:r>
          </a:p>
        </p:txBody>
      </p:sp>
      <p:sp>
        <p:nvSpPr>
          <p:cNvPr id="4" name="Slide Number Placeholder 3"/>
          <p:cNvSpPr>
            <a:spLocks noGrp="1"/>
          </p:cNvSpPr>
          <p:nvPr>
            <p:ph type="sldNum" sz="quarter" idx="10"/>
          </p:nvPr>
        </p:nvSpPr>
        <p:spPr/>
        <p:txBody>
          <a:bodyPr/>
          <a:lstStyle/>
          <a:p>
            <a:fld id="{B6E83A1F-551C-4EB0-AACA-FB3CE23A4767}" type="slidenum">
              <a:rPr lang="en-GB" smtClean="0"/>
              <a:t>1</a:t>
            </a:fld>
            <a:endParaRPr lang="en-GB"/>
          </a:p>
        </p:txBody>
      </p:sp>
    </p:spTree>
    <p:extLst>
      <p:ext uri="{BB962C8B-B14F-4D97-AF65-F5344CB8AC3E}">
        <p14:creationId xmlns:p14="http://schemas.microsoft.com/office/powerpoint/2010/main" val="80266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Standards – needed to update “telephone” to “phone” because “telephone” isn’t a standard </a:t>
            </a:r>
          </a:p>
          <a:p>
            <a:endParaRPr lang="en-GB" dirty="0" smtClean="0"/>
          </a:p>
          <a:p>
            <a:r>
              <a:rPr lang="en-GB" dirty="0" smtClean="0"/>
              <a:t>OSM community really helpful in this</a:t>
            </a:r>
            <a:endParaRPr lang="en-GB" dirty="0"/>
          </a:p>
        </p:txBody>
      </p:sp>
      <p:sp>
        <p:nvSpPr>
          <p:cNvPr id="4" name="Slide Number Placeholder 3"/>
          <p:cNvSpPr>
            <a:spLocks noGrp="1"/>
          </p:cNvSpPr>
          <p:nvPr>
            <p:ph type="sldNum" sz="quarter" idx="10"/>
          </p:nvPr>
        </p:nvSpPr>
        <p:spPr/>
        <p:txBody>
          <a:bodyPr/>
          <a:lstStyle/>
          <a:p>
            <a:fld id="{B6E83A1F-551C-4EB0-AACA-FB3CE23A4767}" type="slidenum">
              <a:rPr lang="en-GB" smtClean="0"/>
              <a:t>10</a:t>
            </a:fld>
            <a:endParaRPr lang="en-GB"/>
          </a:p>
        </p:txBody>
      </p:sp>
    </p:spTree>
    <p:extLst>
      <p:ext uri="{BB962C8B-B14F-4D97-AF65-F5344CB8AC3E}">
        <p14:creationId xmlns:p14="http://schemas.microsoft.com/office/powerpoint/2010/main" val="38848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each theme – the theme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config</a:t>
            </a:r>
            <a:r>
              <a:rPr lang="en-GB" sz="1200" kern="1200" baseline="0" dirty="0" smtClean="0">
                <a:solidFill>
                  <a:schemeClr val="tx1"/>
                </a:solidFill>
                <a:effectLst/>
                <a:latin typeface="+mn-lt"/>
                <a:ea typeface="+mn-ea"/>
                <a:cs typeface="+mn-cs"/>
              </a:rPr>
              <a:t> defines: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what that theme’s about</a:t>
            </a:r>
          </a:p>
          <a:p>
            <a:r>
              <a:rPr lang="en-GB" sz="1200" kern="1200" baseline="0" dirty="0" smtClean="0">
                <a:solidFill>
                  <a:schemeClr val="tx1"/>
                </a:solidFill>
                <a:effectLst/>
                <a:latin typeface="+mn-lt"/>
                <a:ea typeface="+mn-ea"/>
                <a:cs typeface="+mn-cs"/>
              </a:rPr>
              <a:t>the group of tags that comprise it </a:t>
            </a:r>
          </a:p>
          <a:p>
            <a:r>
              <a:rPr lang="en-GB" sz="1200" kern="1200" baseline="0" dirty="0" smtClean="0">
                <a:solidFill>
                  <a:schemeClr val="tx1"/>
                </a:solidFill>
                <a:effectLst/>
                <a:latin typeface="+mn-lt"/>
                <a:ea typeface="+mn-ea"/>
                <a:cs typeface="+mn-cs"/>
              </a:rPr>
              <a:t>how it should be displayed by the application</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Used by the application to dynamically pull back features from OSM and to configure the display of that information to the user</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E83A1F-551C-4EB0-AACA-FB3CE23A4767}" type="slidenum">
              <a:rPr lang="en-GB" smtClean="0"/>
              <a:t>11</a:t>
            </a:fld>
            <a:endParaRPr lang="en-GB"/>
          </a:p>
        </p:txBody>
      </p:sp>
    </p:spTree>
    <p:extLst>
      <p:ext uri="{BB962C8B-B14F-4D97-AF65-F5344CB8AC3E}">
        <p14:creationId xmlns:p14="http://schemas.microsoft.com/office/powerpoint/2010/main" val="168171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Example – Food Provision theme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Config</a:t>
            </a:r>
            <a:r>
              <a:rPr lang="en-GB" baseline="0" dirty="0" smtClean="0"/>
              <a:t> is essentially a </a:t>
            </a:r>
            <a:r>
              <a:rPr lang="en-GB" b="1" baseline="0" dirty="0" smtClean="0"/>
              <a:t>lightweight</a:t>
            </a:r>
            <a:r>
              <a:rPr lang="en-GB" b="1" dirty="0" smtClean="0"/>
              <a:t> schema </a:t>
            </a:r>
            <a:r>
              <a:rPr lang="en-GB" dirty="0" smtClean="0"/>
              <a:t>that would describe the purpose and use of certain groups</a:t>
            </a:r>
            <a:r>
              <a:rPr lang="en-GB" baseline="0" dirty="0" smtClean="0"/>
              <a:t> of </a:t>
            </a:r>
            <a:r>
              <a:rPr lang="en-GB" dirty="0" smtClean="0"/>
              <a:t>tags representing</a:t>
            </a:r>
            <a:r>
              <a:rPr lang="en-GB" baseline="0" dirty="0" smtClean="0"/>
              <a:t> a given theme</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baseline="0" dirty="0" smtClean="0"/>
              <a:t>These theme definitions could then be </a:t>
            </a:r>
            <a:r>
              <a:rPr lang="en-GB" b="1" i="1" baseline="0" dirty="0" smtClean="0"/>
              <a:t>shareable</a:t>
            </a:r>
            <a:r>
              <a:rPr lang="en-GB" baseline="0" dirty="0" smtClean="0"/>
              <a:t> – if someone’s already defined a theme that might suit your purpose you can take it and use it/amend it as needed</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err="1" smtClean="0">
                <a:solidFill>
                  <a:schemeClr val="tx1"/>
                </a:solidFill>
                <a:effectLst/>
                <a:latin typeface="+mn-lt"/>
                <a:ea typeface="+mn-ea"/>
                <a:cs typeface="+mn-cs"/>
              </a:rPr>
              <a:t>OverpassAPI</a:t>
            </a:r>
            <a:r>
              <a:rPr lang="en-GB" sz="1200" b="1" i="1" kern="1200" dirty="0" smtClean="0">
                <a:solidFill>
                  <a:schemeClr val="tx1"/>
                </a:solidFill>
                <a:effectLst/>
                <a:latin typeface="+mn-lt"/>
                <a:ea typeface="+mn-ea"/>
                <a:cs typeface="+mn-cs"/>
              </a:rPr>
              <a:t> query </a:t>
            </a:r>
            <a:r>
              <a:rPr lang="en-GB" sz="1200"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specific format </a:t>
            </a:r>
            <a:r>
              <a:rPr lang="en-GB" sz="1200" kern="1200" dirty="0" smtClean="0">
                <a:solidFill>
                  <a:schemeClr val="tx1"/>
                </a:solidFill>
                <a:effectLst/>
                <a:latin typeface="+mn-lt"/>
                <a:ea typeface="+mn-ea"/>
                <a:cs typeface="+mn-cs"/>
              </a:rPr>
              <a:t>of queries</a:t>
            </a:r>
            <a:r>
              <a:rPr lang="en-GB"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rate </a:t>
            </a:r>
            <a:r>
              <a:rPr lang="en-GB" sz="1200" kern="1200" dirty="0" smtClean="0">
                <a:solidFill>
                  <a:schemeClr val="tx1"/>
                </a:solidFill>
                <a:effectLst/>
                <a:latin typeface="+mn-lt"/>
                <a:ea typeface="+mn-ea"/>
                <a:cs typeface="+mn-cs"/>
              </a:rPr>
              <a:t>limited, slow</a:t>
            </a: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Using a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party library called </a:t>
            </a:r>
            <a:r>
              <a:rPr lang="en-GB" sz="1200" b="1" i="1" kern="1200" dirty="0" err="1" smtClean="0">
                <a:solidFill>
                  <a:schemeClr val="tx1"/>
                </a:solidFill>
                <a:effectLst/>
                <a:latin typeface="+mn-lt"/>
                <a:ea typeface="+mn-ea"/>
                <a:cs typeface="+mn-cs"/>
              </a:rPr>
              <a:t>QueryOverpass</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give it a query and it will make an attempt (end point plus query) and once it gets data it will return it, if it doesn’t get the data it’ll wait a specified amount of time then try again – amount of time increases each time.</a:t>
            </a:r>
          </a:p>
          <a:p>
            <a:endParaRPr lang="en-GB" dirty="0"/>
          </a:p>
        </p:txBody>
      </p:sp>
      <p:sp>
        <p:nvSpPr>
          <p:cNvPr id="4" name="Slide Number Placeholder 3"/>
          <p:cNvSpPr>
            <a:spLocks noGrp="1"/>
          </p:cNvSpPr>
          <p:nvPr>
            <p:ph type="sldNum" sz="quarter" idx="10"/>
          </p:nvPr>
        </p:nvSpPr>
        <p:spPr/>
        <p:txBody>
          <a:bodyPr/>
          <a:lstStyle/>
          <a:p>
            <a:fld id="{B6E83A1F-551C-4EB0-AACA-FB3CE23A4767}" type="slidenum">
              <a:rPr lang="en-GB" smtClean="0"/>
              <a:t>12</a:t>
            </a:fld>
            <a:endParaRPr lang="en-GB"/>
          </a:p>
        </p:txBody>
      </p:sp>
    </p:spTree>
    <p:extLst>
      <p:ext uri="{BB962C8B-B14F-4D97-AF65-F5344CB8AC3E}">
        <p14:creationId xmlns:p14="http://schemas.microsoft.com/office/powerpoint/2010/main" val="150572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in terms of the </a:t>
            </a:r>
            <a:r>
              <a:rPr lang="en-GB" b="1" i="1" baseline="0" dirty="0" smtClean="0"/>
              <a:t>output</a:t>
            </a:r>
            <a:r>
              <a:rPr lang="en-GB" baseline="0" dirty="0" smtClean="0"/>
              <a:t> then…</a:t>
            </a:r>
          </a:p>
          <a:p>
            <a:endParaRPr lang="en-GB" baseline="0" dirty="0" smtClean="0"/>
          </a:p>
          <a:p>
            <a:r>
              <a:rPr lang="en-GB" b="1" i="1" baseline="0" dirty="0" smtClean="0"/>
              <a:t>Application</a:t>
            </a:r>
            <a:r>
              <a:rPr lang="en-GB" baseline="0" dirty="0" smtClean="0"/>
              <a:t> written in a way as to be fairly </a:t>
            </a:r>
            <a:r>
              <a:rPr lang="en-GB" b="1" i="1" baseline="0" dirty="0" smtClean="0"/>
              <a:t>generic</a:t>
            </a:r>
            <a:r>
              <a:rPr lang="en-GB" baseline="0" dirty="0" smtClean="0"/>
              <a:t> to allow the </a:t>
            </a:r>
            <a:r>
              <a:rPr lang="en-GB" b="1" i="1" baseline="0" dirty="0" smtClean="0"/>
              <a:t>configuration file to define </a:t>
            </a:r>
            <a:r>
              <a:rPr lang="en-GB" baseline="0" dirty="0" smtClean="0"/>
              <a:t>how the data for that theme should be displayed</a:t>
            </a:r>
          </a:p>
          <a:p>
            <a:endParaRPr lang="en-GB" baseline="0" dirty="0" smtClean="0"/>
          </a:p>
          <a:p>
            <a:r>
              <a:rPr lang="en-GB" baseline="0" dirty="0" smtClean="0"/>
              <a:t>Use of these self-contained components is a flexible way of parsing data from OSM when you don’t know exactly what tags you’ll receive back</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Pop-up – dynamic based on our themes and the data available for a feature. if tag is in our list and in the data then we will display</a:t>
            </a:r>
            <a:r>
              <a:rPr lang="en-GB" sz="1200" b="1" i="1" kern="1200" baseline="0" dirty="0" smtClean="0">
                <a:solidFill>
                  <a:schemeClr val="tx1"/>
                </a:solidFill>
                <a:effectLst/>
                <a:latin typeface="+mn-lt"/>
                <a:ea typeface="+mn-ea"/>
                <a:cs typeface="+mn-cs"/>
              </a:rPr>
              <a:t> it</a:t>
            </a:r>
            <a:endParaRPr lang="en-GB" sz="1200" b="1" i="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6E83A1F-551C-4EB0-AACA-FB3CE23A4767}" type="slidenum">
              <a:rPr lang="en-GB" smtClean="0"/>
              <a:t>13</a:t>
            </a:fld>
            <a:endParaRPr lang="en-GB"/>
          </a:p>
        </p:txBody>
      </p:sp>
    </p:spTree>
    <p:extLst>
      <p:ext uri="{BB962C8B-B14F-4D97-AF65-F5344CB8AC3E}">
        <p14:creationId xmlns:p14="http://schemas.microsoft.com/office/powerpoint/2010/main" val="184206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Demo - </a:t>
            </a:r>
            <a:r>
              <a:rPr lang="en-GB" dirty="0" smtClean="0">
                <a:hlinkClick r:id="rId3"/>
              </a:rPr>
              <a:t>http://our.falkirk.gov.uk/</a:t>
            </a:r>
            <a:endParaRPr lang="en-GB" dirty="0"/>
          </a:p>
        </p:txBody>
      </p:sp>
      <p:sp>
        <p:nvSpPr>
          <p:cNvPr id="4" name="Slide Number Placeholder 3"/>
          <p:cNvSpPr>
            <a:spLocks noGrp="1"/>
          </p:cNvSpPr>
          <p:nvPr>
            <p:ph type="sldNum" sz="quarter" idx="10"/>
          </p:nvPr>
        </p:nvSpPr>
        <p:spPr/>
        <p:txBody>
          <a:bodyPr/>
          <a:lstStyle/>
          <a:p>
            <a:fld id="{B6E83A1F-551C-4EB0-AACA-FB3CE23A4767}" type="slidenum">
              <a:rPr lang="en-GB" smtClean="0"/>
              <a:t>14</a:t>
            </a:fld>
            <a:endParaRPr lang="en-GB"/>
          </a:p>
        </p:txBody>
      </p:sp>
    </p:spTree>
    <p:extLst>
      <p:ext uri="{BB962C8B-B14F-4D97-AF65-F5344CB8AC3E}">
        <p14:creationId xmlns:p14="http://schemas.microsoft.com/office/powerpoint/2010/main" val="323646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smtClean="0"/>
              <a:t>User/Local </a:t>
            </a:r>
            <a:r>
              <a:rPr lang="en-GB" b="1" i="1" dirty="0" err="1" smtClean="0"/>
              <a:t>Gov</a:t>
            </a:r>
            <a:r>
              <a:rPr lang="en-GB" b="1" i="1" dirty="0" smtClean="0"/>
              <a:t> perspective:</a:t>
            </a:r>
          </a:p>
          <a:p>
            <a:r>
              <a:rPr lang="en-GB" dirty="0" smtClean="0"/>
              <a:t>Our</a:t>
            </a:r>
            <a:r>
              <a:rPr lang="en-GB" baseline="0" dirty="0" smtClean="0"/>
              <a:t> Falkirk enables non-expert users to map themes of interest</a:t>
            </a:r>
          </a:p>
          <a:p>
            <a:r>
              <a:rPr lang="en-GB" baseline="0" dirty="0" smtClean="0"/>
              <a:t>There is still some knowledge needed to define the relevant tags to use – still a manual process</a:t>
            </a:r>
          </a:p>
          <a:p>
            <a:endParaRPr lang="en-GB" baseline="0" dirty="0" smtClean="0"/>
          </a:p>
          <a:p>
            <a:r>
              <a:rPr lang="en-GB" dirty="0" smtClean="0"/>
              <a:t>Storing data on OSM so IT overheads kept to a minimum</a:t>
            </a:r>
            <a:r>
              <a:rPr lang="en-GB" baseline="0" dirty="0"/>
              <a:t> </a:t>
            </a:r>
            <a:r>
              <a:rPr lang="en-GB" baseline="0" dirty="0" smtClean="0"/>
              <a:t>– all you need is somewhere to host the site</a:t>
            </a:r>
          </a:p>
          <a:p>
            <a:r>
              <a:rPr lang="en-GB" baseline="0" dirty="0" smtClean="0"/>
              <a:t>Data can be added through browser-based tools that require minimal training</a:t>
            </a:r>
          </a:p>
          <a:p>
            <a:endParaRPr lang="en-GB" baseline="0" dirty="0" smtClean="0"/>
          </a:p>
          <a:p>
            <a:r>
              <a:rPr lang="en-GB" b="1" i="1" baseline="0" dirty="0" smtClean="0"/>
              <a:t>OSM Perspective:</a:t>
            </a:r>
          </a:p>
          <a:p>
            <a:r>
              <a:rPr lang="en-GB" dirty="0" smtClean="0"/>
              <a:t>Interesting</a:t>
            </a:r>
            <a:r>
              <a:rPr lang="en-GB" baseline="0" dirty="0" smtClean="0"/>
              <a:t> aspect lies in the use of data themes to define logical groups of features in OSM</a:t>
            </a:r>
          </a:p>
          <a:p>
            <a:r>
              <a:rPr lang="en-GB" baseline="0" dirty="0" smtClean="0"/>
              <a:t>Define a lightweight schema that would describe the purpose and use of certain tags – and could be shared with others and amended as needed</a:t>
            </a:r>
          </a:p>
          <a:p>
            <a:r>
              <a:rPr lang="en-GB" baseline="0" dirty="0" smtClean="0"/>
              <a:t>Showed how a project could use existing tags and extend these with new tags – aim being that these would become widely adopted</a:t>
            </a:r>
          </a:p>
          <a:p>
            <a:endParaRPr lang="en-GB" baseline="0" dirty="0" smtClean="0"/>
          </a:p>
          <a:p>
            <a:r>
              <a:rPr lang="en-GB" baseline="0" dirty="0" smtClean="0"/>
              <a:t>Process of suggesting new tags and themes for the OSM community not that well defined</a:t>
            </a:r>
          </a:p>
          <a:p>
            <a:r>
              <a:rPr lang="en-GB" baseline="0" dirty="0" smtClean="0"/>
              <a:t>OSM very flexible be can sometimes mean you don’t know where to start!</a:t>
            </a: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B6E83A1F-551C-4EB0-AACA-FB3CE23A4767}" type="slidenum">
              <a:rPr lang="en-GB" smtClean="0"/>
              <a:t>15</a:t>
            </a:fld>
            <a:endParaRPr lang="en-GB"/>
          </a:p>
        </p:txBody>
      </p:sp>
    </p:spTree>
    <p:extLst>
      <p:ext uri="{BB962C8B-B14F-4D97-AF65-F5344CB8AC3E}">
        <p14:creationId xmlns:p14="http://schemas.microsoft.com/office/powerpoint/2010/main" val="120875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a:t>
            </a:r>
            <a:r>
              <a:rPr lang="en-GB" baseline="0" dirty="0" smtClean="0"/>
              <a:t> themes:</a:t>
            </a:r>
          </a:p>
          <a:p>
            <a:r>
              <a:rPr lang="en-GB" baseline="0" dirty="0" smtClean="0"/>
              <a:t>Parent &amp; toddler groups</a:t>
            </a:r>
          </a:p>
          <a:p>
            <a:r>
              <a:rPr lang="en-GB" baseline="0" dirty="0" smtClean="0"/>
              <a:t>Children’s activities</a:t>
            </a:r>
          </a:p>
          <a:p>
            <a:r>
              <a:rPr lang="en-GB" baseline="0" dirty="0" smtClean="0"/>
              <a:t>Furniture provision</a:t>
            </a:r>
          </a:p>
          <a:p>
            <a:r>
              <a:rPr lang="en-GB" baseline="0" dirty="0" smtClean="0"/>
              <a:t>Physical activity</a:t>
            </a:r>
          </a:p>
          <a:p>
            <a:endParaRPr lang="en-GB" baseline="0" dirty="0" smtClean="0"/>
          </a:p>
          <a:p>
            <a:r>
              <a:rPr lang="en-GB" baseline="0" dirty="0" smtClean="0"/>
              <a:t>Explore use of themes that capture temporary or seasonal services, e.g. summer and Christmas food projects and school holiday programmes</a:t>
            </a:r>
          </a:p>
          <a:p>
            <a:endParaRPr lang="en-GB" baseline="0" dirty="0" smtClean="0"/>
          </a:p>
          <a:p>
            <a:r>
              <a:rPr lang="en-GB" baseline="0" dirty="0" smtClean="0"/>
              <a:t>At the moment it’s likely they’d </a:t>
            </a:r>
            <a:r>
              <a:rPr lang="en-GB" b="1" i="1" baseline="0" dirty="0" smtClean="0"/>
              <a:t>need </a:t>
            </a:r>
            <a:r>
              <a:rPr lang="en-GB" b="1" i="1" baseline="0" dirty="0" smtClean="0"/>
              <a:t>further input </a:t>
            </a:r>
            <a:r>
              <a:rPr lang="en-GB" baseline="0" dirty="0" smtClean="0"/>
              <a:t>to define the themes – both in terms of the </a:t>
            </a:r>
            <a:r>
              <a:rPr lang="en-GB" b="1" i="1" baseline="0" dirty="0" smtClean="0"/>
              <a:t>researching</a:t>
            </a:r>
            <a:r>
              <a:rPr lang="en-GB" baseline="0" dirty="0" smtClean="0"/>
              <a:t> </a:t>
            </a:r>
            <a:r>
              <a:rPr lang="en-GB" b="1" i="1" baseline="0" dirty="0" smtClean="0"/>
              <a:t>the tags </a:t>
            </a:r>
            <a:r>
              <a:rPr lang="en-GB" baseline="0" dirty="0" smtClean="0"/>
              <a:t>to use but also in terms of </a:t>
            </a:r>
            <a:r>
              <a:rPr lang="en-GB" b="1" i="1" baseline="0" dirty="0" smtClean="0"/>
              <a:t>creating the </a:t>
            </a:r>
            <a:r>
              <a:rPr lang="en-GB" b="1" i="1" baseline="0" dirty="0" err="1" smtClean="0"/>
              <a:t>config</a:t>
            </a:r>
            <a:r>
              <a:rPr lang="en-GB" b="1" i="1" baseline="0" dirty="0" smtClean="0"/>
              <a:t> file </a:t>
            </a:r>
          </a:p>
          <a:p>
            <a:endParaRPr lang="en-GB" baseline="0" dirty="0" smtClean="0"/>
          </a:p>
          <a:p>
            <a:r>
              <a:rPr lang="en-GB" baseline="0" dirty="0" smtClean="0"/>
              <a:t>Promotion – internally and to the public</a:t>
            </a:r>
          </a:p>
          <a:p>
            <a:endParaRPr lang="en-GB" baseline="0" dirty="0" smtClean="0"/>
          </a:p>
          <a:p>
            <a:r>
              <a:rPr lang="en-GB" baseline="0" dirty="0" smtClean="0"/>
              <a:t>Used at </a:t>
            </a:r>
            <a:r>
              <a:rPr lang="en-GB" baseline="0" dirty="0" err="1" smtClean="0"/>
              <a:t>BathHacked</a:t>
            </a:r>
            <a:r>
              <a:rPr lang="en-GB" baseline="0" dirty="0" smtClean="0"/>
              <a:t> geospatial hack day by Leigh </a:t>
            </a:r>
            <a:r>
              <a:rPr lang="en-GB" baseline="0" dirty="0" err="1" smtClean="0"/>
              <a:t>Dodds</a:t>
            </a:r>
            <a:r>
              <a:rPr lang="en-GB" baseline="0" dirty="0" smtClean="0"/>
              <a:t> from the ODI</a:t>
            </a:r>
            <a:endParaRPr lang="en-GB" dirty="0"/>
          </a:p>
        </p:txBody>
      </p:sp>
      <p:sp>
        <p:nvSpPr>
          <p:cNvPr id="4" name="Slide Number Placeholder 3"/>
          <p:cNvSpPr>
            <a:spLocks noGrp="1"/>
          </p:cNvSpPr>
          <p:nvPr>
            <p:ph type="sldNum" sz="quarter" idx="10"/>
          </p:nvPr>
        </p:nvSpPr>
        <p:spPr/>
        <p:txBody>
          <a:bodyPr/>
          <a:lstStyle/>
          <a:p>
            <a:fld id="{B6E83A1F-551C-4EB0-AACA-FB3CE23A4767}" type="slidenum">
              <a:rPr lang="en-GB" smtClean="0"/>
              <a:t>16</a:t>
            </a:fld>
            <a:endParaRPr lang="en-GB"/>
          </a:p>
        </p:txBody>
      </p:sp>
    </p:spTree>
    <p:extLst>
      <p:ext uri="{BB962C8B-B14F-4D97-AF65-F5344CB8AC3E}">
        <p14:creationId xmlns:p14="http://schemas.microsoft.com/office/powerpoint/2010/main" val="200513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E83A1F-551C-4EB0-AACA-FB3CE23A4767}" type="slidenum">
              <a:rPr lang="en-GB" smtClean="0"/>
              <a:t>17</a:t>
            </a:fld>
            <a:endParaRPr lang="en-GB"/>
          </a:p>
        </p:txBody>
      </p:sp>
    </p:spTree>
    <p:extLst>
      <p:ext uri="{BB962C8B-B14F-4D97-AF65-F5344CB8AC3E}">
        <p14:creationId xmlns:p14="http://schemas.microsoft.com/office/powerpoint/2010/main" val="242288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E83A1F-551C-4EB0-AACA-FB3CE23A4767}" type="slidenum">
              <a:rPr lang="en-GB" smtClean="0"/>
              <a:t>18</a:t>
            </a:fld>
            <a:endParaRPr lang="en-GB"/>
          </a:p>
        </p:txBody>
      </p:sp>
    </p:spTree>
    <p:extLst>
      <p:ext uri="{BB962C8B-B14F-4D97-AF65-F5344CB8AC3E}">
        <p14:creationId xmlns:p14="http://schemas.microsoft.com/office/powerpoint/2010/main" val="351343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Some of these organisations may be more familiar to you than others so I’m going to start with some very brief introductions…</a:t>
            </a:r>
            <a:endParaRPr lang="en-GB" dirty="0" smtClean="0"/>
          </a:p>
          <a:p>
            <a:r>
              <a:rPr lang="en-GB" dirty="0" smtClean="0"/>
              <a:t>Start with thinkWhere as</a:t>
            </a:r>
            <a:r>
              <a:rPr lang="en-GB" baseline="0" dirty="0" smtClean="0"/>
              <a:t> a long way from home and many m</a:t>
            </a:r>
            <a:r>
              <a:rPr lang="en-GB" dirty="0" smtClean="0"/>
              <a:t>ay not know us…</a:t>
            </a:r>
          </a:p>
          <a:p>
            <a:endParaRPr lang="en-GB" dirty="0" smtClean="0"/>
          </a:p>
          <a:p>
            <a:r>
              <a:rPr lang="en-GB" b="1" i="1" dirty="0" smtClean="0"/>
              <a:t>Independent consultancy </a:t>
            </a:r>
            <a:r>
              <a:rPr lang="en-GB" baseline="0" dirty="0" smtClean="0"/>
              <a:t>specialising in geospatial data, web mapping and GIS</a:t>
            </a:r>
          </a:p>
          <a:p>
            <a:endParaRPr lang="en-GB" baseline="0" dirty="0" smtClean="0"/>
          </a:p>
          <a:p>
            <a:r>
              <a:rPr lang="en-GB" b="1" i="1" baseline="0" dirty="0" smtClean="0"/>
              <a:t>Full lifecycle </a:t>
            </a:r>
            <a:r>
              <a:rPr lang="en-GB" baseline="0" dirty="0" smtClean="0"/>
              <a:t>– strategy, product and solution development, consultancy, training and support… and we very much take a data centric approach….</a:t>
            </a:r>
          </a:p>
          <a:p>
            <a:endParaRPr lang="en-GB" baseline="0" dirty="0" smtClean="0"/>
          </a:p>
          <a:p>
            <a:r>
              <a:rPr lang="en-GB" dirty="0" smtClean="0"/>
              <a:t>Based in Codebase</a:t>
            </a:r>
            <a:r>
              <a:rPr lang="en-GB" baseline="0" dirty="0" smtClean="0"/>
              <a:t> (a tech incubator) in Stirling </a:t>
            </a:r>
          </a:p>
          <a:p>
            <a:endParaRPr lang="en-GB" baseline="0" dirty="0" smtClean="0"/>
          </a:p>
          <a:p>
            <a:r>
              <a:rPr lang="en-GB" b="1" i="1" baseline="0" dirty="0" smtClean="0"/>
              <a:t>Customers</a:t>
            </a:r>
            <a:r>
              <a:rPr lang="en-GB" baseline="0" dirty="0" smtClean="0"/>
              <a:t> – mix of public sector and commercial, close collaboration with Local Government: Falkirk Council – relationship for over many years</a:t>
            </a:r>
          </a:p>
          <a:p>
            <a:endParaRPr lang="en-GB" baseline="0" dirty="0" smtClean="0"/>
          </a:p>
          <a:p>
            <a:r>
              <a:rPr lang="en-GB" sz="1200" kern="1200" dirty="0" smtClean="0">
                <a:solidFill>
                  <a:schemeClr val="tx1"/>
                </a:solidFill>
                <a:effectLst/>
                <a:latin typeface="+mn-lt"/>
                <a:ea typeface="+mn-ea"/>
                <a:cs typeface="+mn-cs"/>
              </a:rPr>
              <a:t>We are primarily an </a:t>
            </a:r>
            <a:r>
              <a:rPr lang="en-GB" sz="1200" b="1" i="1" kern="1200" dirty="0" smtClean="0">
                <a:solidFill>
                  <a:schemeClr val="tx1"/>
                </a:solidFill>
                <a:effectLst/>
                <a:latin typeface="+mn-lt"/>
                <a:ea typeface="+mn-ea"/>
                <a:cs typeface="+mn-cs"/>
              </a:rPr>
              <a:t>Open Source GIS </a:t>
            </a:r>
            <a:r>
              <a:rPr lang="en-GB" sz="1200" kern="1200" dirty="0" smtClean="0">
                <a:solidFill>
                  <a:schemeClr val="tx1"/>
                </a:solidFill>
                <a:effectLst/>
                <a:latin typeface="+mn-lt"/>
                <a:ea typeface="+mn-ea"/>
                <a:cs typeface="+mn-cs"/>
              </a:rPr>
              <a:t>company - </a:t>
            </a:r>
            <a:r>
              <a:rPr lang="en-GB" dirty="0" smtClean="0">
                <a:solidFill>
                  <a:schemeClr val="tx1">
                    <a:lumMod val="65000"/>
                    <a:lumOff val="35000"/>
                  </a:schemeClr>
                </a:solidFill>
                <a:latin typeface="Arial" pitchFamily="34" charset="0"/>
                <a:cs typeface="Arial" pitchFamily="34" charset="0"/>
              </a:rPr>
              <a:t>Using leading edge Open Source Geographic Information System (GIS) technologies, we develop cloud-based software products and </a:t>
            </a:r>
            <a:r>
              <a:rPr lang="en-GB" dirty="0" smtClean="0">
                <a:solidFill>
                  <a:schemeClr val="tx1">
                    <a:lumMod val="65000"/>
                    <a:lumOff val="35000"/>
                  </a:schemeClr>
                </a:solidFill>
                <a:latin typeface="Arial" pitchFamily="34" charset="0"/>
                <a:cs typeface="Arial" pitchFamily="34" charset="0"/>
              </a:rPr>
              <a:t>solutions</a:t>
            </a:r>
          </a:p>
          <a:p>
            <a:endParaRPr lang="en-GB" dirty="0" smtClean="0">
              <a:solidFill>
                <a:schemeClr val="tx1">
                  <a:lumMod val="65000"/>
                  <a:lumOff val="35000"/>
                </a:schemeClr>
              </a:solidFill>
              <a:latin typeface="Arial" pitchFamily="34" charset="0"/>
              <a:cs typeface="Arial" pitchFamily="34" charset="0"/>
            </a:endParaRPr>
          </a:p>
          <a:p>
            <a:r>
              <a:rPr lang="en-GB" dirty="0" err="1" smtClean="0">
                <a:solidFill>
                  <a:schemeClr val="tx1">
                    <a:lumMod val="65000"/>
                    <a:lumOff val="35000"/>
                  </a:schemeClr>
                </a:solidFill>
                <a:latin typeface="Arial" pitchFamily="34" charset="0"/>
                <a:cs typeface="Arial" pitchFamily="34" charset="0"/>
              </a:rPr>
              <a:t>HoT</a:t>
            </a:r>
            <a:r>
              <a:rPr lang="en-GB" dirty="0" smtClean="0">
                <a:solidFill>
                  <a:schemeClr val="tx1">
                    <a:lumMod val="65000"/>
                    <a:lumOff val="35000"/>
                  </a:schemeClr>
                </a:solidFill>
                <a:latin typeface="Arial" pitchFamily="34" charset="0"/>
                <a:cs typeface="Arial" pitchFamily="34" charset="0"/>
              </a:rPr>
              <a:t> Tasking Manager</a:t>
            </a:r>
          </a:p>
          <a:p>
            <a:r>
              <a:rPr lang="en-GB" dirty="0" smtClean="0">
                <a:solidFill>
                  <a:schemeClr val="tx1">
                    <a:lumMod val="65000"/>
                    <a:lumOff val="35000"/>
                  </a:schemeClr>
                </a:solidFill>
                <a:latin typeface="Arial" pitchFamily="34" charset="0"/>
                <a:cs typeface="Arial" pitchFamily="34" charset="0"/>
              </a:rPr>
              <a:t>Missing Maps events</a:t>
            </a:r>
            <a:endParaRPr lang="en-GB" dirty="0" smtClean="0">
              <a:solidFill>
                <a:schemeClr val="tx1">
                  <a:lumMod val="65000"/>
                  <a:lumOff val="35000"/>
                </a:schemeClr>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6E83A1F-551C-4EB0-AACA-FB3CE23A4767}" type="slidenum">
              <a:rPr lang="en-GB" smtClean="0"/>
              <a:t>2</a:t>
            </a:fld>
            <a:endParaRPr lang="en-GB"/>
          </a:p>
        </p:txBody>
      </p:sp>
    </p:spTree>
    <p:extLst>
      <p:ext uri="{BB962C8B-B14F-4D97-AF65-F5344CB8AC3E}">
        <p14:creationId xmlns:p14="http://schemas.microsoft.com/office/powerpoint/2010/main" val="202132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Last </a:t>
            </a:r>
            <a:r>
              <a:rPr lang="en-GB" baseline="0" dirty="0" smtClean="0"/>
              <a:t>year the ODI created a n</a:t>
            </a:r>
            <a:r>
              <a:rPr lang="en-GB" dirty="0" smtClean="0"/>
              <a:t>ew stimulus fund to </a:t>
            </a:r>
            <a:r>
              <a:rPr lang="en-GB" b="1" i="1" dirty="0" smtClean="0"/>
              <a:t>encourage better </a:t>
            </a:r>
            <a:r>
              <a:rPr lang="en-GB" dirty="0" smtClean="0"/>
              <a:t>and </a:t>
            </a:r>
            <a:r>
              <a:rPr lang="en-GB" b="1" i="1" dirty="0" smtClean="0"/>
              <a:t>innovative use</a:t>
            </a:r>
            <a:r>
              <a:rPr lang="en-GB" dirty="0" smtClean="0"/>
              <a:t> of </a:t>
            </a:r>
            <a:r>
              <a:rPr lang="en-GB" b="1" i="1" dirty="0" smtClean="0"/>
              <a:t>open geospatial data </a:t>
            </a:r>
            <a:r>
              <a:rPr lang="en-GB" dirty="0" smtClean="0"/>
              <a:t>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Having worked closely both with various local authorities over many years and also having worked with OSM through our work with HOT and Missing Maps, we started to think through the current barriers to data sharing in local government and the potential for Open Street Map to be used to open up access to information to local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6E83A1F-551C-4EB0-AACA-FB3CE23A4767}" type="slidenum">
              <a:rPr lang="en-GB" smtClean="0"/>
              <a:t>3</a:t>
            </a:fld>
            <a:endParaRPr lang="en-GB"/>
          </a:p>
        </p:txBody>
      </p:sp>
    </p:spTree>
    <p:extLst>
      <p:ext uri="{BB962C8B-B14F-4D97-AF65-F5344CB8AC3E}">
        <p14:creationId xmlns:p14="http://schemas.microsoft.com/office/powerpoint/2010/main" val="129555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We approached Falkirk Council and started to </a:t>
            </a:r>
            <a:r>
              <a:rPr lang="en-GB" sz="1200" b="1" i="1" kern="1200" baseline="0" dirty="0" smtClean="0">
                <a:solidFill>
                  <a:schemeClr val="tx1"/>
                </a:solidFill>
                <a:effectLst/>
                <a:latin typeface="+mn-lt"/>
                <a:ea typeface="+mn-ea"/>
                <a:cs typeface="+mn-cs"/>
              </a:rPr>
              <a:t>discuss these ideas </a:t>
            </a:r>
            <a:r>
              <a:rPr lang="en-GB" sz="1200" b="0" i="0" kern="1200" baseline="0" dirty="0" smtClean="0">
                <a:solidFill>
                  <a:schemeClr val="tx1"/>
                </a:solidFill>
                <a:effectLst/>
                <a:latin typeface="+mn-lt"/>
                <a:ea typeface="+mn-ea"/>
                <a:cs typeface="+mn-cs"/>
              </a:rPr>
              <a:t>with their </a:t>
            </a:r>
            <a:r>
              <a:rPr lang="en-GB" sz="1200" b="1" i="1" kern="1200" baseline="0" dirty="0" smtClean="0">
                <a:solidFill>
                  <a:schemeClr val="tx1"/>
                </a:solidFill>
                <a:effectLst/>
                <a:latin typeface="+mn-lt"/>
                <a:ea typeface="+mn-ea"/>
                <a:cs typeface="+mn-cs"/>
              </a:rPr>
              <a:t>Fairer Falkirk </a:t>
            </a:r>
            <a:r>
              <a:rPr lang="en-GB" sz="1200" b="0" i="0" kern="1200" baseline="0" dirty="0" smtClean="0">
                <a:solidFill>
                  <a:schemeClr val="tx1"/>
                </a:solidFill>
                <a:effectLst/>
                <a:latin typeface="+mn-lt"/>
                <a:ea typeface="+mn-ea"/>
                <a:cs typeface="+mn-cs"/>
              </a:rPr>
              <a:t>team who are looking to tackle rising poverty in the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To give a very </a:t>
            </a:r>
            <a:r>
              <a:rPr lang="en-GB" sz="1200" b="1" i="1" kern="1200" baseline="0" dirty="0" smtClean="0">
                <a:solidFill>
                  <a:schemeClr val="tx1"/>
                </a:solidFill>
                <a:effectLst/>
                <a:latin typeface="+mn-lt"/>
                <a:ea typeface="+mn-ea"/>
                <a:cs typeface="+mn-cs"/>
              </a:rPr>
              <a:t>brief bit of context</a:t>
            </a:r>
            <a:r>
              <a:rPr lang="en-GB" sz="1200" b="0" i="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 Falkirk council area is about on a par with the rest of Scotland with around 20% of its population in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Where it differs from the average is the number of children in poverty – around 27% - due in part to its relatively high proportion of young families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O</a:t>
            </a:r>
            <a:r>
              <a:rPr lang="en-GB" baseline="0" dirty="0" smtClean="0"/>
              <a:t>bviously this has an impact on them day to day, </a:t>
            </a:r>
            <a:r>
              <a:rPr lang="en-GB" sz="1200" dirty="0" smtClean="0"/>
              <a:t>being cold, going hungry, and not being able to join in activities with friends</a:t>
            </a:r>
            <a:r>
              <a:rPr lang="en-GB" baseline="0" dirty="0" smtClean="0"/>
              <a:t>; but also it has long term impacts on their aspirations, achievements and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They also told us that in-work poverty is a significant problem and that overall rates of poverty are set to rise </a:t>
            </a:r>
            <a:r>
              <a:rPr lang="en-GB" baseline="0" dirty="0" smtClean="0"/>
              <a:t>due to the impact of the changes to the social security system that will take an estimated £62m per year from the Falkirk economy once fully rolled out. </a:t>
            </a: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B6E83A1F-551C-4EB0-AACA-FB3CE23A4767}" type="slidenum">
              <a:rPr lang="en-GB" smtClean="0"/>
              <a:t>4</a:t>
            </a:fld>
            <a:endParaRPr lang="en-GB"/>
          </a:p>
        </p:txBody>
      </p:sp>
    </p:spTree>
    <p:extLst>
      <p:ext uri="{BB962C8B-B14F-4D97-AF65-F5344CB8AC3E}">
        <p14:creationId xmlns:p14="http://schemas.microsoft.com/office/powerpoint/2010/main" val="198640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They</a:t>
            </a:r>
            <a:r>
              <a:rPr lang="en-GB" baseline="0" dirty="0" smtClean="0"/>
              <a:t> told us that the Fairer Falkirk </a:t>
            </a:r>
            <a:r>
              <a:rPr lang="en-GB" b="1" i="1" baseline="0" dirty="0" smtClean="0"/>
              <a:t>strategy</a:t>
            </a:r>
            <a:r>
              <a:rPr lang="en-GB" baseline="0" dirty="0" smtClean="0"/>
              <a:t> (which has just been refreshed for 2019-2024) recognises that neit</a:t>
            </a:r>
            <a:r>
              <a:rPr lang="en-GB" dirty="0" smtClean="0"/>
              <a:t>her the Council nor its partners are able to </a:t>
            </a:r>
            <a:r>
              <a:rPr lang="en-GB" baseline="0" dirty="0" smtClean="0"/>
              <a:t>lift everyone out of poverty but that they can take steps to </a:t>
            </a:r>
            <a:r>
              <a:rPr lang="en-GB" b="1" i="1" baseline="0" dirty="0" smtClean="0"/>
              <a:t>mitigate the impact </a:t>
            </a:r>
            <a:r>
              <a:rPr lang="en-GB" baseline="0" dirty="0" smtClean="0"/>
              <a:t>that poverty has on individuals, children and families in the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smtClean="0"/>
              <a:t>To achieve this</a:t>
            </a:r>
            <a:r>
              <a:rPr lang="en-GB" dirty="0" smtClean="0"/>
              <a:t>, the</a:t>
            </a:r>
            <a:r>
              <a:rPr lang="en-GB" baseline="0" dirty="0" smtClean="0"/>
              <a:t> Fairer Falkirk </a:t>
            </a:r>
            <a:r>
              <a:rPr lang="en-GB" dirty="0" smtClean="0"/>
              <a:t>strategy focuses on </a:t>
            </a:r>
            <a:r>
              <a:rPr lang="en-GB" b="1" i="1" dirty="0" smtClean="0"/>
              <a:t>four key 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….underpinned by an </a:t>
            </a:r>
            <a:r>
              <a:rPr lang="en-GB" b="1" i="1" dirty="0" smtClean="0"/>
              <a:t>action plan </a:t>
            </a:r>
            <a:r>
              <a:rPr lang="en-GB" dirty="0" smtClean="0"/>
              <a:t>detailing the steps to be taken to deliver across each of these themes.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baseline="0" dirty="0" smtClean="0">
                <a:solidFill>
                  <a:schemeClr val="tx1"/>
                </a:solidFill>
                <a:effectLst/>
                <a:latin typeface="+mn-lt"/>
                <a:ea typeface="+mn-ea"/>
                <a:cs typeface="+mn-cs"/>
              </a:rPr>
              <a:t>In terms of Fairer Access to Services</a:t>
            </a:r>
            <a:r>
              <a:rPr lang="en-US" sz="1200" b="0" i="0" kern="1200" baseline="0" dirty="0" smtClean="0">
                <a:solidFill>
                  <a:schemeClr val="tx1"/>
                </a:solidFill>
                <a:effectLst/>
                <a:latin typeface="+mn-lt"/>
                <a:ea typeface="+mn-ea"/>
                <a:cs typeface="+mn-cs"/>
              </a:rPr>
              <a:t> that provide money advice, access to food provision such as food banks, digital access and community support are </a:t>
            </a:r>
            <a:r>
              <a:rPr lang="en-US" sz="1200" b="1" i="1" kern="1200" baseline="0" dirty="0" smtClean="0">
                <a:solidFill>
                  <a:schemeClr val="tx1"/>
                </a:solidFill>
                <a:effectLst/>
                <a:latin typeface="+mn-lt"/>
                <a:ea typeface="+mn-ea"/>
                <a:cs typeface="+mn-cs"/>
              </a:rPr>
              <a:t>key to supporting those facing poverty</a:t>
            </a:r>
            <a:r>
              <a:rPr lang="en-US" sz="1200" b="0" i="0" kern="1200" baseline="0" dirty="0" smtClean="0">
                <a:solidFill>
                  <a:schemeClr val="tx1"/>
                </a:solidFill>
                <a:effectLst/>
                <a:latin typeface="+mn-lt"/>
                <a:ea typeface="+mn-ea"/>
                <a:cs typeface="+mn-cs"/>
              </a:rPr>
              <a:t>.  For example, digital access can help address the £490 per year “costs of being poor” through online shopping and getting better deals for utilities and mobile phones and so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However – there are </a:t>
            </a:r>
            <a:r>
              <a:rPr lang="en-US" sz="1200" b="1" i="1" kern="1200" baseline="0" dirty="0" smtClean="0">
                <a:solidFill>
                  <a:schemeClr val="tx1"/>
                </a:solidFill>
                <a:effectLst/>
                <a:latin typeface="+mn-lt"/>
                <a:ea typeface="+mn-ea"/>
                <a:cs typeface="+mn-cs"/>
              </a:rPr>
              <a:t>challenges</a:t>
            </a:r>
            <a:r>
              <a:rPr lang="en-US" sz="1200" b="0" i="0" kern="1200" baseline="0" dirty="0" smtClean="0">
                <a:solidFill>
                  <a:schemeClr val="tx1"/>
                </a:solidFill>
                <a:effectLst/>
                <a:latin typeface="+mn-lt"/>
                <a:ea typeface="+mn-ea"/>
                <a:cs typeface="+mn-cs"/>
              </a:rPr>
              <a:t> to opening up information about available services…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Challenges </a:t>
            </a:r>
            <a:r>
              <a:rPr lang="en-US" sz="1200" b="0" i="0" kern="1200" baseline="0" dirty="0" smtClean="0">
                <a:solidFill>
                  <a:schemeClr val="tx1"/>
                </a:solidFill>
                <a:effectLst/>
                <a:latin typeface="+mn-lt"/>
                <a:ea typeface="+mn-ea"/>
                <a:cs typeface="+mn-cs"/>
              </a:rPr>
              <a:t>of </a:t>
            </a:r>
            <a:r>
              <a:rPr lang="en-US" sz="1200" b="1" i="1" kern="1200" baseline="0" dirty="0" smtClean="0">
                <a:solidFill>
                  <a:schemeClr val="tx1"/>
                </a:solidFill>
                <a:effectLst/>
                <a:latin typeface="+mn-lt"/>
                <a:ea typeface="+mn-ea"/>
                <a:cs typeface="+mn-cs"/>
              </a:rPr>
              <a:t>collating and maintaining </a:t>
            </a:r>
            <a:r>
              <a:rPr lang="en-US" sz="1200" b="0" i="0" kern="1200" baseline="0" dirty="0" smtClean="0">
                <a:solidFill>
                  <a:schemeClr val="tx1"/>
                </a:solidFill>
                <a:effectLst/>
                <a:latin typeface="+mn-lt"/>
                <a:ea typeface="+mn-ea"/>
                <a:cs typeface="+mn-cs"/>
              </a:rPr>
              <a:t>the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Also, for the Council to manage and publish the data from a central data repository requires that there are </a:t>
            </a:r>
            <a:r>
              <a:rPr lang="en-US" sz="1200" b="1" i="1" kern="1200" baseline="0" dirty="0" smtClean="0">
                <a:solidFill>
                  <a:schemeClr val="tx1"/>
                </a:solidFill>
                <a:effectLst/>
                <a:latin typeface="+mn-lt"/>
                <a:ea typeface="+mn-ea"/>
                <a:cs typeface="+mn-cs"/>
              </a:rPr>
              <a:t>data custodians </a:t>
            </a:r>
            <a:r>
              <a:rPr lang="en-US" sz="1200" b="0" i="0" kern="1200" baseline="0" dirty="0" smtClean="0">
                <a:solidFill>
                  <a:schemeClr val="tx1"/>
                </a:solidFill>
                <a:effectLst/>
                <a:latin typeface="+mn-lt"/>
                <a:ea typeface="+mn-ea"/>
                <a:cs typeface="+mn-cs"/>
              </a:rPr>
              <a:t>within the Council with appropriate </a:t>
            </a:r>
            <a:r>
              <a:rPr lang="en-US" sz="1200" b="1" i="1" kern="1200" baseline="0" dirty="0" smtClean="0">
                <a:solidFill>
                  <a:schemeClr val="tx1"/>
                </a:solidFill>
                <a:effectLst/>
                <a:latin typeface="+mn-lt"/>
                <a:ea typeface="+mn-ea"/>
                <a:cs typeface="+mn-cs"/>
              </a:rPr>
              <a:t>capabilities, skills and capacity/time </a:t>
            </a:r>
            <a:endParaRPr lang="en-US" sz="1200" b="1"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There </a:t>
            </a:r>
            <a:r>
              <a:rPr lang="en-US" sz="1200" b="0" i="0" kern="1200" baseline="0" dirty="0" smtClean="0">
                <a:solidFill>
                  <a:schemeClr val="tx1"/>
                </a:solidFill>
                <a:effectLst/>
                <a:latin typeface="+mn-lt"/>
                <a:ea typeface="+mn-ea"/>
                <a:cs typeface="+mn-cs"/>
              </a:rPr>
              <a:t>also the cost of </a:t>
            </a:r>
            <a:r>
              <a:rPr lang="en-US" sz="1200" b="1" i="1" kern="1200" baseline="0" dirty="0" smtClean="0">
                <a:solidFill>
                  <a:schemeClr val="tx1"/>
                </a:solidFill>
                <a:effectLst/>
                <a:latin typeface="+mn-lt"/>
                <a:ea typeface="+mn-ea"/>
                <a:cs typeface="+mn-cs"/>
              </a:rPr>
              <a:t>IT infrastructure/support </a:t>
            </a:r>
            <a:r>
              <a:rPr lang="en-US" sz="1200" b="0" i="0" kern="1200" baseline="0" dirty="0" smtClean="0">
                <a:solidFill>
                  <a:schemeClr val="tx1"/>
                </a:solidFill>
                <a:effectLst/>
                <a:latin typeface="+mn-lt"/>
                <a:ea typeface="+mn-ea"/>
                <a:cs typeface="+mn-cs"/>
              </a:rPr>
              <a:t>and so on…</a:t>
            </a:r>
            <a:endParaRPr lang="en-GB" b="0" i="0" baseline="0" dirty="0" smtClean="0"/>
          </a:p>
        </p:txBody>
      </p:sp>
      <p:sp>
        <p:nvSpPr>
          <p:cNvPr id="4" name="Slide Number Placeholder 3"/>
          <p:cNvSpPr>
            <a:spLocks noGrp="1"/>
          </p:cNvSpPr>
          <p:nvPr>
            <p:ph type="sldNum" sz="quarter" idx="10"/>
          </p:nvPr>
        </p:nvSpPr>
        <p:spPr/>
        <p:txBody>
          <a:bodyPr/>
          <a:lstStyle/>
          <a:p>
            <a:fld id="{B6E83A1F-551C-4EB0-AACA-FB3CE23A4767}" type="slidenum">
              <a:rPr lang="en-GB" smtClean="0"/>
              <a:t>5</a:t>
            </a:fld>
            <a:endParaRPr lang="en-GB"/>
          </a:p>
        </p:txBody>
      </p:sp>
    </p:spTree>
    <p:extLst>
      <p:ext uri="{BB962C8B-B14F-4D97-AF65-F5344CB8AC3E}">
        <p14:creationId xmlns:p14="http://schemas.microsoft.com/office/powerpoint/2010/main" val="390175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with all this in mind, we defined the core idea of the</a:t>
            </a:r>
            <a:r>
              <a:rPr lang="en-GB" baseline="0" dirty="0" smtClean="0"/>
              <a:t> project as using open data to </a:t>
            </a:r>
            <a:r>
              <a:rPr lang="en-GB" b="1" i="1" baseline="0" dirty="0" smtClean="0"/>
              <a:t>support service discovery </a:t>
            </a:r>
            <a:r>
              <a:rPr lang="en-GB" baseline="0" dirty="0" smtClean="0"/>
              <a:t>whilst </a:t>
            </a:r>
            <a:r>
              <a:rPr lang="en-GB" b="1" i="1" baseline="0" dirty="0" smtClean="0"/>
              <a:t>minimising some of the overheads</a:t>
            </a:r>
            <a:r>
              <a:rPr lang="en-GB" baseline="0" dirty="0" smtClean="0"/>
              <a:t> just mentioned.</a:t>
            </a:r>
          </a:p>
          <a:p>
            <a:endParaRPr lang="en-GB" baseline="0" dirty="0" smtClean="0"/>
          </a:p>
          <a:p>
            <a:r>
              <a:rPr lang="en-GB" baseline="0" dirty="0" smtClean="0"/>
              <a:t>Aim – “Our Falkirk” - a simple web mapping application that makes information about local services </a:t>
            </a:r>
            <a:r>
              <a:rPr lang="en-GB" b="1" i="1" baseline="0" dirty="0" smtClean="0"/>
              <a:t>available online </a:t>
            </a:r>
            <a:r>
              <a:rPr lang="en-GB" baseline="0" dirty="0" smtClean="0"/>
              <a:t>– both for the </a:t>
            </a:r>
            <a:r>
              <a:rPr lang="en-GB" b="1" i="1" baseline="0" dirty="0" smtClean="0"/>
              <a:t>public</a:t>
            </a:r>
            <a:r>
              <a:rPr lang="en-GB" baseline="0" dirty="0" smtClean="0"/>
              <a:t> but crucially also for </a:t>
            </a:r>
            <a:r>
              <a:rPr lang="en-GB" b="1" i="1" baseline="0" dirty="0" smtClean="0"/>
              <a:t>frontline staff </a:t>
            </a:r>
            <a:r>
              <a:rPr lang="en-GB" baseline="0" dirty="0" smtClean="0"/>
              <a:t>in the Council and other organisations so that they’re better able to signpost those in poverty to these services.</a:t>
            </a:r>
          </a:p>
          <a:p>
            <a:endParaRPr lang="en-GB" baseline="0" dirty="0" smtClean="0"/>
          </a:p>
          <a:p>
            <a:r>
              <a:rPr lang="en-GB" baseline="0" dirty="0" smtClean="0"/>
              <a:t>Data on the map – </a:t>
            </a:r>
            <a:r>
              <a:rPr lang="en-GB" b="1" i="1" baseline="0" dirty="0" smtClean="0"/>
              <a:t>background mapping and the feature information displayed </a:t>
            </a:r>
            <a:r>
              <a:rPr lang="en-GB" baseline="0" dirty="0" smtClean="0"/>
              <a:t>– would come from OSM, without any of that data needing to be stored, managed or maintained by the Council.</a:t>
            </a:r>
          </a:p>
          <a:p>
            <a:endParaRPr lang="en-GB" baseline="0" dirty="0" smtClean="0"/>
          </a:p>
          <a:p>
            <a:r>
              <a:rPr lang="en-GB" baseline="0" dirty="0" smtClean="0"/>
              <a:t>The features shown on the map are also coming directly from the OSM database rather than being held centrally by the Council.  This is achieved by </a:t>
            </a:r>
            <a:r>
              <a:rPr lang="en-GB" b="1" i="1" baseline="0" dirty="0" smtClean="0"/>
              <a:t>dynamically searching the OSM dataset </a:t>
            </a:r>
            <a:r>
              <a:rPr lang="en-GB" baseline="0" dirty="0" smtClean="0"/>
              <a:t>and </a:t>
            </a:r>
            <a:r>
              <a:rPr lang="en-GB" b="1" i="1" baseline="0" dirty="0" smtClean="0"/>
              <a:t>pulling back the features </a:t>
            </a:r>
            <a:r>
              <a:rPr lang="en-GB" baseline="0" dirty="0" smtClean="0"/>
              <a:t>within that map extent that </a:t>
            </a:r>
            <a:r>
              <a:rPr lang="en-GB" b="1" i="1" baseline="0" dirty="0" smtClean="0"/>
              <a:t>match particular attribute “tags” </a:t>
            </a:r>
            <a:r>
              <a:rPr lang="en-GB" baseline="0" dirty="0" smtClean="0"/>
              <a:t>in the OSM data. </a:t>
            </a:r>
          </a:p>
          <a:p>
            <a:endParaRPr lang="en-GB" baseline="0" dirty="0" smtClean="0"/>
          </a:p>
          <a:p>
            <a:r>
              <a:rPr lang="en-GB" baseline="0" dirty="0" smtClean="0"/>
              <a:t>Use of OSM to host this data has significant </a:t>
            </a:r>
            <a:r>
              <a:rPr lang="en-GB" b="1" i="1" baseline="0" dirty="0" smtClean="0"/>
              <a:t>advantages</a:t>
            </a:r>
            <a:r>
              <a:rPr lang="en-GB" baseline="0" dirty="0" smtClean="0"/>
              <a:t> in that it saves the Council money on related </a:t>
            </a:r>
            <a:r>
              <a:rPr lang="en-GB" b="1" i="1" baseline="0" dirty="0" smtClean="0"/>
              <a:t>IT overheads</a:t>
            </a:r>
            <a:r>
              <a:rPr lang="en-GB" b="0" i="0" baseline="0" dirty="0" smtClean="0"/>
              <a:t> – just need somewhere to host the website,</a:t>
            </a:r>
            <a:r>
              <a:rPr lang="en-GB" baseline="0" dirty="0" smtClean="0"/>
              <a:t> but also it means they </a:t>
            </a:r>
            <a:r>
              <a:rPr lang="en-GB" b="1" i="1" baseline="0" dirty="0" smtClean="0"/>
              <a:t>don’t need specialist skills</a:t>
            </a:r>
            <a:r>
              <a:rPr lang="en-GB" baseline="0" dirty="0" smtClean="0"/>
              <a:t> to create or maintain the data.  Adding </a:t>
            </a:r>
            <a:r>
              <a:rPr lang="en-GB" b="1" i="1" baseline="0" dirty="0" smtClean="0"/>
              <a:t>new features or adding appropriate tags</a:t>
            </a:r>
            <a:r>
              <a:rPr lang="en-GB" baseline="0" dirty="0" smtClean="0"/>
              <a:t> to existing features in OSM is straight-forward and can be done using simple browser-based tools that require minimal training to use.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Council staff, partner bodies, the public even, can all then help to </a:t>
            </a:r>
            <a:r>
              <a:rPr lang="en-GB" b="1" i="1" baseline="0" dirty="0" smtClean="0"/>
              <a:t>ensure that the data is up to date </a:t>
            </a:r>
            <a:r>
              <a:rPr lang="en-GB" baseline="0" dirty="0" smtClean="0"/>
              <a:t>as and when new services become available (or are withdrawn) or as details of those services change.</a:t>
            </a:r>
          </a:p>
        </p:txBody>
      </p:sp>
      <p:sp>
        <p:nvSpPr>
          <p:cNvPr id="4" name="Slide Number Placeholder 3"/>
          <p:cNvSpPr>
            <a:spLocks noGrp="1"/>
          </p:cNvSpPr>
          <p:nvPr>
            <p:ph type="sldNum" sz="quarter" idx="10"/>
          </p:nvPr>
        </p:nvSpPr>
        <p:spPr/>
        <p:txBody>
          <a:bodyPr/>
          <a:lstStyle/>
          <a:p>
            <a:fld id="{B6E83A1F-551C-4EB0-AACA-FB3CE23A4767}" type="slidenum">
              <a:rPr lang="en-GB" smtClean="0"/>
              <a:t>6</a:t>
            </a:fld>
            <a:endParaRPr lang="en-GB"/>
          </a:p>
        </p:txBody>
      </p:sp>
    </p:spTree>
    <p:extLst>
      <p:ext uri="{BB962C8B-B14F-4D97-AF65-F5344CB8AC3E}">
        <p14:creationId xmlns:p14="http://schemas.microsoft.com/office/powerpoint/2010/main" val="198059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key aspect of the system is that the </a:t>
            </a:r>
            <a:r>
              <a:rPr lang="en-GB" b="1" i="1" baseline="0" dirty="0" smtClean="0"/>
              <a:t>application organises the information </a:t>
            </a:r>
            <a:r>
              <a:rPr lang="en-GB" baseline="0" dirty="0" smtClean="0"/>
              <a:t>available in OSM into data themes for </a:t>
            </a:r>
            <a:r>
              <a:rPr lang="en-GB" b="1" i="1" baseline="0" dirty="0" smtClean="0"/>
              <a:t>display to the user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These are </a:t>
            </a:r>
            <a:r>
              <a:rPr lang="en-GB" b="1" i="1" baseline="0" dirty="0" smtClean="0"/>
              <a:t>logical groupings</a:t>
            </a:r>
            <a:r>
              <a:rPr lang="en-GB" baseline="0" dirty="0" smtClean="0"/>
              <a:t> of OSM features that suit a </a:t>
            </a:r>
            <a:r>
              <a:rPr lang="en-GB" b="1" i="1" baseline="0" dirty="0" smtClean="0"/>
              <a:t>particular purpose </a:t>
            </a:r>
            <a:r>
              <a:rPr lang="en-GB" baseline="0" dirty="0" smtClean="0"/>
              <a:t>– this could be social, environmental, health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For this project, the Council and its partners worked closely together to define the</a:t>
            </a:r>
            <a:r>
              <a:rPr lang="en-GB" dirty="0" smtClean="0"/>
              <a:t> key themes for the Our Falkirk application</a:t>
            </a:r>
            <a:r>
              <a:rPr lang="en-GB" baseline="0" dirty="0" smtClean="0"/>
              <a:t> – they wanted to explore the types of services that would be helpful for local communities to know about and came up with these 4 initial themes, though have ideas for several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Also: for each theme, what information about those services would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Digital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Opening times</a:t>
            </a:r>
          </a:p>
          <a:p>
            <a:r>
              <a:rPr lang="en-GB" baseline="0" dirty="0" smtClean="0"/>
              <a:t>Membership info</a:t>
            </a:r>
          </a:p>
          <a:p>
            <a:r>
              <a:rPr lang="en-GB" baseline="0" dirty="0" smtClean="0"/>
              <a:t>Services available – printing, internet </a:t>
            </a:r>
            <a:r>
              <a:rPr lang="en-GB" baseline="0" dirty="0" err="1" smtClean="0"/>
              <a:t>etc</a:t>
            </a:r>
            <a:endParaRPr lang="en-GB" baseline="0" dirty="0" smtClean="0"/>
          </a:p>
          <a:p>
            <a:r>
              <a:rPr lang="en-GB" baseline="0" dirty="0" smtClean="0"/>
              <a:t>Wheelchair accessible</a:t>
            </a:r>
          </a:p>
          <a:p>
            <a:endParaRPr lang="en-GB" baseline="0" dirty="0" smtClean="0"/>
          </a:p>
          <a:p>
            <a:r>
              <a:rPr lang="en-GB" baseline="0" dirty="0" smtClean="0"/>
              <a:t>The FF team then took on the work of collating all of that information so that we could then add it to the OSM dataset.</a:t>
            </a:r>
          </a:p>
          <a:p>
            <a:endParaRPr lang="en-GB" baseline="0" dirty="0" smtClean="0"/>
          </a:p>
          <a:p>
            <a:r>
              <a:rPr lang="en-GB" baseline="0" dirty="0" smtClean="0"/>
              <a:t>Challenges – some data themes being more comprehensively described than others – some of the groups providing services are small and often don’t have permanent premises or regular opening hours</a:t>
            </a:r>
          </a:p>
          <a:p>
            <a:endParaRPr lang="en-GB" baseline="0" dirty="0" smtClean="0"/>
          </a:p>
        </p:txBody>
      </p:sp>
      <p:sp>
        <p:nvSpPr>
          <p:cNvPr id="4" name="Slide Number Placeholder 3"/>
          <p:cNvSpPr>
            <a:spLocks noGrp="1"/>
          </p:cNvSpPr>
          <p:nvPr>
            <p:ph type="sldNum" sz="quarter" idx="10"/>
          </p:nvPr>
        </p:nvSpPr>
        <p:spPr/>
        <p:txBody>
          <a:bodyPr/>
          <a:lstStyle/>
          <a:p>
            <a:fld id="{B6E83A1F-551C-4EB0-AACA-FB3CE23A4767}" type="slidenum">
              <a:rPr lang="en-GB" smtClean="0"/>
              <a:t>7</a:t>
            </a:fld>
            <a:endParaRPr lang="en-GB"/>
          </a:p>
        </p:txBody>
      </p:sp>
    </p:spTree>
    <p:extLst>
      <p:ext uri="{BB962C8B-B14F-4D97-AF65-F5344CB8AC3E}">
        <p14:creationId xmlns:p14="http://schemas.microsoft.com/office/powerpoint/2010/main" val="358211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sz="1200" kern="1200" dirty="0" smtClean="0">
                <a:solidFill>
                  <a:schemeClr val="tx1"/>
                </a:solidFill>
                <a:effectLst/>
                <a:latin typeface="+mn-lt"/>
                <a:ea typeface="+mn-ea"/>
                <a:cs typeface="+mn-cs"/>
              </a:rPr>
              <a:t>Firstly – defining the data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Features already in OSM? Appropriately Tagged?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Needed to be a bit creative - </a:t>
            </a:r>
            <a:r>
              <a:rPr lang="en-GB" sz="1200" b="1" kern="1200" baseline="0" dirty="0" smtClean="0">
                <a:solidFill>
                  <a:schemeClr val="tx1"/>
                </a:solidFill>
                <a:effectLst/>
                <a:latin typeface="+mn-lt"/>
                <a:ea typeface="+mn-ea"/>
                <a:cs typeface="+mn-cs"/>
              </a:rPr>
              <a:t>e.g. “food bank” </a:t>
            </a:r>
            <a:r>
              <a:rPr lang="en-GB" sz="1200" kern="1200" baseline="0" dirty="0" smtClean="0">
                <a:solidFill>
                  <a:schemeClr val="tx1"/>
                </a:solidFill>
                <a:effectLst/>
                <a:latin typeface="+mn-lt"/>
                <a:ea typeface="+mn-ea"/>
                <a:cs typeface="+mn-cs"/>
              </a:rPr>
              <a:t>may be located within a church – may have distinct opening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ome features existed already but other features were elements within a building so we </a:t>
            </a:r>
            <a:r>
              <a:rPr lang="en-GB" sz="1200" b="1" i="1" kern="1200" dirty="0" smtClean="0">
                <a:solidFill>
                  <a:schemeClr val="tx1"/>
                </a:solidFill>
                <a:effectLst/>
                <a:latin typeface="+mn-lt"/>
                <a:ea typeface="+mn-ea"/>
                <a:cs typeface="+mn-cs"/>
              </a:rPr>
              <a:t>created additional features</a:t>
            </a:r>
            <a:r>
              <a:rPr lang="en-GB" sz="1200" kern="1200" dirty="0" smtClean="0">
                <a:solidFill>
                  <a:schemeClr val="tx1"/>
                </a:solidFill>
                <a:effectLst/>
                <a:latin typeface="+mn-lt"/>
                <a:ea typeface="+mn-ea"/>
                <a:cs typeface="+mn-cs"/>
              </a:rPr>
              <a:t> points for these</a:t>
            </a:r>
          </a:p>
        </p:txBody>
      </p:sp>
      <p:sp>
        <p:nvSpPr>
          <p:cNvPr id="4" name="Slide Number Placeholder 3"/>
          <p:cNvSpPr>
            <a:spLocks noGrp="1"/>
          </p:cNvSpPr>
          <p:nvPr>
            <p:ph type="sldNum" sz="quarter" idx="10"/>
          </p:nvPr>
        </p:nvSpPr>
        <p:spPr/>
        <p:txBody>
          <a:bodyPr/>
          <a:lstStyle/>
          <a:p>
            <a:fld id="{B6E83A1F-551C-4EB0-AACA-FB3CE23A4767}" type="slidenum">
              <a:rPr lang="en-GB" smtClean="0"/>
              <a:t>8</a:t>
            </a:fld>
            <a:endParaRPr lang="en-GB"/>
          </a:p>
        </p:txBody>
      </p:sp>
    </p:spTree>
    <p:extLst>
      <p:ext uri="{BB962C8B-B14F-4D97-AF65-F5344CB8AC3E}">
        <p14:creationId xmlns:p14="http://schemas.microsoft.com/office/powerpoint/2010/main" val="321867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 defining the tags to be used for a particular theme, we </a:t>
            </a:r>
            <a:r>
              <a:rPr lang="en-GB" sz="1200" b="1" i="1" kern="1200" baseline="0" dirty="0" smtClean="0">
                <a:solidFill>
                  <a:schemeClr val="tx1"/>
                </a:solidFill>
                <a:effectLst/>
                <a:latin typeface="+mn-lt"/>
                <a:ea typeface="+mn-ea"/>
                <a:cs typeface="+mn-cs"/>
              </a:rPr>
              <a:t>wanted to identify and use the tags most commonly in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We made </a:t>
            </a:r>
            <a:r>
              <a:rPr lang="en-GB" sz="1200" b="1" i="1" kern="1200" baseline="0" dirty="0" smtClean="0">
                <a:solidFill>
                  <a:schemeClr val="tx1"/>
                </a:solidFill>
                <a:effectLst/>
                <a:latin typeface="+mn-lt"/>
                <a:ea typeface="+mn-ea"/>
                <a:cs typeface="+mn-cs"/>
              </a:rPr>
              <a:t>extensive use of </a:t>
            </a:r>
            <a:r>
              <a:rPr lang="en-GB" sz="1200" b="1" i="1" kern="1200" baseline="0" dirty="0" err="1" smtClean="0">
                <a:solidFill>
                  <a:schemeClr val="tx1"/>
                </a:solidFill>
                <a:effectLst/>
                <a:latin typeface="+mn-lt"/>
                <a:ea typeface="+mn-ea"/>
                <a:cs typeface="+mn-cs"/>
              </a:rPr>
              <a:t>TagInfo</a:t>
            </a:r>
            <a:r>
              <a:rPr lang="en-GB" sz="1200" b="1" i="1"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to research tags based on their popularity combined with looking at how similar features had been </a:t>
            </a:r>
            <a:r>
              <a:rPr lang="en-GB" sz="1200" kern="1200" baseline="0" dirty="0" err="1" smtClean="0">
                <a:solidFill>
                  <a:schemeClr val="tx1"/>
                </a:solidFill>
                <a:effectLst/>
                <a:latin typeface="+mn-lt"/>
                <a:ea typeface="+mn-ea"/>
                <a:cs typeface="+mn-cs"/>
              </a:rPr>
              <a:t>atrbiuted</a:t>
            </a:r>
            <a:r>
              <a:rPr lang="en-GB" sz="1200" kern="1200" baseline="0" dirty="0" smtClean="0">
                <a:solidFill>
                  <a:schemeClr val="tx1"/>
                </a:solidFill>
                <a:effectLst/>
                <a:latin typeface="+mn-lt"/>
                <a:ea typeface="+mn-ea"/>
                <a:cs typeface="+mn-cs"/>
              </a:rPr>
              <a:t> in OSM in our area /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a:t>
            </a:r>
            <a:r>
              <a:rPr lang="en-GB" sz="1200" b="1" i="1" kern="1200" baseline="0" dirty="0" smtClean="0">
                <a:solidFill>
                  <a:schemeClr val="tx1"/>
                </a:solidFill>
                <a:effectLst/>
                <a:latin typeface="+mn-lt"/>
                <a:ea typeface="+mn-ea"/>
                <a:cs typeface="+mn-cs"/>
              </a:rPr>
              <a:t>OSM community </a:t>
            </a:r>
            <a:r>
              <a:rPr lang="en-GB" sz="1200" kern="1200" baseline="0" dirty="0" smtClean="0">
                <a:solidFill>
                  <a:schemeClr val="tx1"/>
                </a:solidFill>
                <a:effectLst/>
                <a:latin typeface="+mn-lt"/>
                <a:ea typeface="+mn-ea"/>
                <a:cs typeface="+mn-cs"/>
              </a:rPr>
              <a:t>also provided lots of really valuable input and insight</a:t>
            </a:r>
            <a:endParaRPr lang="en-GB" sz="1200" kern="1200" dirty="0" smtClean="0">
              <a:solidFill>
                <a:schemeClr val="tx1"/>
              </a:solidFill>
              <a:effectLst/>
              <a:latin typeface="+mn-lt"/>
              <a:ea typeface="+mn-ea"/>
              <a:cs typeface="+mn-cs"/>
            </a:endParaRPr>
          </a:p>
          <a:p>
            <a:endParaRPr lang="en-GB" dirty="0" smtClean="0"/>
          </a:p>
          <a:p>
            <a:r>
              <a:rPr lang="en-GB" dirty="0" smtClean="0"/>
              <a:t>However, as well as using existing tags, we also needed to extend these</a:t>
            </a:r>
            <a:r>
              <a:rPr lang="en-GB" baseline="0" dirty="0" smtClean="0"/>
              <a:t> with </a:t>
            </a:r>
            <a:r>
              <a:rPr lang="en-GB" b="1" i="1" baseline="0" dirty="0" smtClean="0"/>
              <a:t>new tags</a:t>
            </a:r>
            <a:r>
              <a:rPr lang="en-GB" baseline="0" dirty="0" smtClean="0"/>
              <a:t>:</a:t>
            </a:r>
          </a:p>
          <a:p>
            <a:endParaRPr lang="en-GB" baseline="0" dirty="0" smtClean="0"/>
          </a:p>
          <a:p>
            <a:r>
              <a:rPr lang="en-GB" baseline="0" dirty="0" smtClean="0"/>
              <a:t>For the Digital Access theme we used a new namespace called “</a:t>
            </a:r>
            <a:r>
              <a:rPr lang="en-GB" baseline="0" dirty="0" err="1" smtClean="0"/>
              <a:t>digital_access</a:t>
            </a:r>
            <a:r>
              <a:rPr lang="en-GB" baseline="0" dirty="0" smtClean="0"/>
              <a:t>”  - which is now documented in the project OSM wiki</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6E83A1F-551C-4EB0-AACA-FB3CE23A4767}" type="slidenum">
              <a:rPr lang="en-GB" smtClean="0"/>
              <a:t>9</a:t>
            </a:fld>
            <a:endParaRPr lang="en-GB"/>
          </a:p>
        </p:txBody>
      </p:sp>
    </p:spTree>
    <p:extLst>
      <p:ext uri="{BB962C8B-B14F-4D97-AF65-F5344CB8AC3E}">
        <p14:creationId xmlns:p14="http://schemas.microsoft.com/office/powerpoint/2010/main" val="146211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465516"/>
            <a:ext cx="8034715" cy="810091"/>
          </a:xfrm>
        </p:spPr>
        <p:txBody>
          <a:bodyPr/>
          <a:lstStyle>
            <a:lvl1pPr>
              <a:defRPr cap="all" baseline="0"/>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1419621"/>
            <a:ext cx="8337082" cy="433241"/>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0" name="Text Placeholder 9"/>
          <p:cNvSpPr>
            <a:spLocks noGrp="1"/>
          </p:cNvSpPr>
          <p:nvPr>
            <p:ph type="body" sz="quarter" idx="11" hasCustomPrompt="1"/>
          </p:nvPr>
        </p:nvSpPr>
        <p:spPr>
          <a:xfrm>
            <a:off x="395536" y="3363838"/>
            <a:ext cx="4688942" cy="432197"/>
          </a:xfrm>
        </p:spPr>
        <p:txBody>
          <a:bodyPr/>
          <a:lstStyle>
            <a:lvl1pPr marL="0" indent="0">
              <a:buNone/>
              <a:defRPr/>
            </a:lvl1pPr>
          </a:lstStyle>
          <a:p>
            <a:pPr lvl="0"/>
            <a:r>
              <a:rPr lang="en-US" dirty="0" smtClean="0"/>
              <a:t>Click to enter your Name</a:t>
            </a:r>
          </a:p>
        </p:txBody>
      </p:sp>
      <p:sp>
        <p:nvSpPr>
          <p:cNvPr id="12" name="Text Placeholder 11"/>
          <p:cNvSpPr>
            <a:spLocks noGrp="1"/>
          </p:cNvSpPr>
          <p:nvPr>
            <p:ph type="body" sz="quarter" idx="12" hasCustomPrompt="1"/>
          </p:nvPr>
        </p:nvSpPr>
        <p:spPr>
          <a:xfrm>
            <a:off x="395536" y="4066307"/>
            <a:ext cx="4688942" cy="539353"/>
          </a:xfrm>
        </p:spPr>
        <p:txBody>
          <a:bodyPr>
            <a:normAutofit/>
          </a:bodyPr>
          <a:lstStyle>
            <a:lvl1pPr marL="0" indent="0">
              <a:buNone/>
              <a:defRPr sz="2000" i="1" baseline="0">
                <a:latin typeface="Arial" pitchFamily="34" charset="0"/>
                <a:cs typeface="Arial" pitchFamily="34" charset="0"/>
              </a:defRPr>
            </a:lvl1pPr>
          </a:lstStyle>
          <a:p>
            <a:pPr lvl="0"/>
            <a:r>
              <a:rPr lang="en-US" dirty="0" smtClean="0"/>
              <a:t>Click to enter your Job Title</a:t>
            </a:r>
            <a:endParaRPr lang="en-GB" dirty="0"/>
          </a:p>
        </p:txBody>
      </p:sp>
      <p:sp>
        <p:nvSpPr>
          <p:cNvPr id="14" name="Picture Placeholder 13"/>
          <p:cNvSpPr>
            <a:spLocks noGrp="1"/>
          </p:cNvSpPr>
          <p:nvPr>
            <p:ph type="pic" sz="quarter" idx="13"/>
          </p:nvPr>
        </p:nvSpPr>
        <p:spPr>
          <a:xfrm>
            <a:off x="5292081" y="1869672"/>
            <a:ext cx="3456633" cy="2742433"/>
          </a:xfrm>
        </p:spPr>
        <p:txBody>
          <a:bodyPr/>
          <a:lstStyle/>
          <a:p>
            <a:endParaRPr lang="en-GB" dirty="0"/>
          </a:p>
        </p:txBody>
      </p:sp>
      <p:sp>
        <p:nvSpPr>
          <p:cNvPr id="8" name="Date Placeholder 3"/>
          <p:cNvSpPr>
            <a:spLocks noGrp="1"/>
          </p:cNvSpPr>
          <p:nvPr>
            <p:ph type="dt" sz="half" idx="2"/>
          </p:nvPr>
        </p:nvSpPr>
        <p:spPr>
          <a:xfrm>
            <a:off x="395536" y="4767263"/>
            <a:ext cx="2133600" cy="273844"/>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A3D76E3C-1F76-4117-8C9C-539621D25CD5}" type="datetime1">
              <a:rPr lang="en-GB" smtClean="0"/>
              <a:pPr/>
              <a:t>01/07/2019</a:t>
            </a:fld>
            <a:endParaRPr lang="en-GB" dirty="0"/>
          </a:p>
        </p:txBody>
      </p:sp>
    </p:spTree>
    <p:extLst>
      <p:ext uri="{BB962C8B-B14F-4D97-AF65-F5344CB8AC3E}">
        <p14:creationId xmlns:p14="http://schemas.microsoft.com/office/powerpoint/2010/main" val="126830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resentation Content">
    <p:spTree>
      <p:nvGrpSpPr>
        <p:cNvPr id="1" name=""/>
        <p:cNvGrpSpPr/>
        <p:nvPr/>
      </p:nvGrpSpPr>
      <p:grpSpPr>
        <a:xfrm>
          <a:off x="0" y="0"/>
          <a:ext cx="0" cy="0"/>
          <a:chOff x="0" y="0"/>
          <a:chExt cx="0" cy="0"/>
        </a:xfrm>
      </p:grpSpPr>
      <p:sp>
        <p:nvSpPr>
          <p:cNvPr id="7" name="Rectangle 6"/>
          <p:cNvSpPr/>
          <p:nvPr userDrawn="1"/>
        </p:nvSpPr>
        <p:spPr>
          <a:xfrm>
            <a:off x="0" y="1329612"/>
            <a:ext cx="9144000" cy="3132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351722"/>
            <a:ext cx="8219256" cy="3021497"/>
          </a:xfrm>
        </p:spPr>
        <p:txBody>
          <a:bodyPr/>
          <a:lstStyle>
            <a:lvl1pPr>
              <a:defRPr>
                <a:solidFill>
                  <a:srgbClr val="575757"/>
                </a:solidFill>
              </a:defRPr>
            </a:lvl1pPr>
            <a:lvl2pPr>
              <a:defRPr>
                <a:solidFill>
                  <a:srgbClr val="575757"/>
                </a:solidFill>
              </a:defRPr>
            </a:lvl2pPr>
            <a:lvl3pPr>
              <a:defRPr>
                <a:solidFill>
                  <a:srgbClr val="575757"/>
                </a:solidFill>
              </a:defRPr>
            </a:lvl3pPr>
            <a:lvl4pPr>
              <a:defRPr>
                <a:solidFill>
                  <a:srgbClr val="575757"/>
                </a:solidFill>
              </a:defRPr>
            </a:lvl4pPr>
            <a:lvl5pPr>
              <a:defRPr>
                <a:solidFill>
                  <a:srgbClr val="57575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Date Placeholder 3"/>
          <p:cNvSpPr>
            <a:spLocks noGrp="1"/>
          </p:cNvSpPr>
          <p:nvPr>
            <p:ph type="dt" sz="half" idx="2"/>
          </p:nvPr>
        </p:nvSpPr>
        <p:spPr>
          <a:xfrm>
            <a:off x="395536" y="4767263"/>
            <a:ext cx="2133600" cy="273844"/>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A3D76E3C-1F76-4117-8C9C-539621D25CD5}" type="datetime1">
              <a:rPr lang="en-GB" smtClean="0"/>
              <a:t>01/07/2019</a:t>
            </a:fld>
            <a:endParaRPr lang="en-GB" dirty="0"/>
          </a:p>
        </p:txBody>
      </p:sp>
    </p:spTree>
    <p:extLst>
      <p:ext uri="{BB962C8B-B14F-4D97-AF65-F5344CB8AC3E}">
        <p14:creationId xmlns:p14="http://schemas.microsoft.com/office/powerpoint/2010/main" val="296361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467544" y="573528"/>
            <a:ext cx="8280920" cy="784830"/>
          </a:xfrm>
          <a:prstGeom prst="rect">
            <a:avLst/>
          </a:prstGeom>
        </p:spPr>
        <p:txBody>
          <a:bodyPr wrap="square">
            <a:spAutoFit/>
          </a:bodyPr>
          <a:lstStyle/>
          <a:p>
            <a:pPr algn="ctr"/>
            <a:r>
              <a:rPr lang="en-GB" sz="1500" b="1" i="1" dirty="0" err="1" smtClean="0">
                <a:solidFill>
                  <a:schemeClr val="bg1">
                    <a:lumMod val="50000"/>
                  </a:schemeClr>
                </a:solidFill>
                <a:latin typeface="Trebuchet MS" pitchFamily="34" charset="0"/>
                <a:ea typeface="Source Sans Pro" pitchFamily="34" charset="0"/>
              </a:rPr>
              <a:t>thinkWhere</a:t>
            </a:r>
            <a:r>
              <a:rPr lang="en-GB" sz="1500" i="1" dirty="0" smtClean="0">
                <a:solidFill>
                  <a:schemeClr val="bg1">
                    <a:lumMod val="50000"/>
                  </a:schemeClr>
                </a:solidFill>
                <a:latin typeface="Trebuchet MS" pitchFamily="34" charset="0"/>
                <a:ea typeface="Source Sans Pro" pitchFamily="34" charset="0"/>
              </a:rPr>
              <a:t> uses leading edge cloud, Open Source and GIS technologies, to develop innovative software and solutions, backed by a wide range of GIS implementation, consultancy, support and training services.</a:t>
            </a:r>
            <a:endParaRPr lang="en-GB" sz="1500" i="1" dirty="0">
              <a:solidFill>
                <a:schemeClr val="bg1">
                  <a:lumMod val="50000"/>
                </a:schemeClr>
              </a:solidFill>
              <a:latin typeface="Trebuchet MS" pitchFamily="34" charset="0"/>
              <a:ea typeface="Source Sans Pro" pitchFamily="34" charset="0"/>
            </a:endParaRPr>
          </a:p>
        </p:txBody>
      </p:sp>
      <p:sp>
        <p:nvSpPr>
          <p:cNvPr id="6" name="Text Placeholder 5"/>
          <p:cNvSpPr>
            <a:spLocks noGrp="1"/>
          </p:cNvSpPr>
          <p:nvPr>
            <p:ph type="body" sz="quarter" idx="11" hasCustomPrompt="1"/>
          </p:nvPr>
        </p:nvSpPr>
        <p:spPr>
          <a:xfrm>
            <a:off x="1007604" y="1815666"/>
            <a:ext cx="7200800" cy="2160240"/>
          </a:xfrm>
        </p:spPr>
        <p:txBody>
          <a:bodyPr anchor="ctr" anchorCtr="0">
            <a:normAutofit/>
          </a:bodyPr>
          <a:lstStyle>
            <a:lvl1pPr marL="0" indent="0" algn="ctr">
              <a:buNone/>
              <a:defRPr sz="6000" cap="all" baseline="0"/>
            </a:lvl1pPr>
          </a:lstStyle>
          <a:p>
            <a:pPr lvl="0"/>
            <a:r>
              <a:rPr lang="en-US" dirty="0" smtClean="0"/>
              <a:t>THANK YOU</a:t>
            </a:r>
            <a:endParaRPr lang="en-GB" dirty="0"/>
          </a:p>
        </p:txBody>
      </p:sp>
      <p:sp>
        <p:nvSpPr>
          <p:cNvPr id="20" name="TextBox 19"/>
          <p:cNvSpPr txBox="1"/>
          <p:nvPr userDrawn="1"/>
        </p:nvSpPr>
        <p:spPr>
          <a:xfrm>
            <a:off x="442189" y="4299942"/>
            <a:ext cx="2304256" cy="646331"/>
          </a:xfrm>
          <a:prstGeom prst="rect">
            <a:avLst/>
          </a:prstGeom>
          <a:noFill/>
        </p:spPr>
        <p:txBody>
          <a:bodyPr wrap="square" rtlCol="0">
            <a:spAutoFit/>
          </a:bodyPr>
          <a:lstStyle/>
          <a:p>
            <a:r>
              <a:rPr lang="en-GB" sz="1200" dirty="0">
                <a:solidFill>
                  <a:schemeClr val="bg1"/>
                </a:solidFill>
                <a:latin typeface="Trebuchet MS" pitchFamily="34" charset="0"/>
                <a:ea typeface="Source Sans Pro" pitchFamily="34" charset="0"/>
              </a:rPr>
              <a:t>8-10 Corn Exchange Road  </a:t>
            </a:r>
          </a:p>
          <a:p>
            <a:r>
              <a:rPr lang="en-GB" sz="1200" dirty="0">
                <a:solidFill>
                  <a:schemeClr val="bg1"/>
                </a:solidFill>
                <a:latin typeface="Trebuchet MS" pitchFamily="34" charset="0"/>
                <a:ea typeface="Source Sans Pro" pitchFamily="34" charset="0"/>
              </a:rPr>
              <a:t>Stirling </a:t>
            </a:r>
          </a:p>
          <a:p>
            <a:r>
              <a:rPr lang="en-GB" sz="1200" dirty="0">
                <a:solidFill>
                  <a:schemeClr val="bg1"/>
                </a:solidFill>
                <a:latin typeface="Trebuchet MS" pitchFamily="34" charset="0"/>
                <a:ea typeface="Source Sans Pro" pitchFamily="34" charset="0"/>
              </a:rPr>
              <a:t>FK8 </a:t>
            </a:r>
            <a:r>
              <a:rPr lang="en-GB" sz="1200" dirty="0" smtClean="0">
                <a:solidFill>
                  <a:schemeClr val="bg1"/>
                </a:solidFill>
                <a:latin typeface="Trebuchet MS" pitchFamily="34" charset="0"/>
                <a:ea typeface="Source Sans Pro" pitchFamily="34" charset="0"/>
              </a:rPr>
              <a:t>2HU</a:t>
            </a:r>
            <a:endParaRPr lang="en-GB" dirty="0">
              <a:solidFill>
                <a:schemeClr val="bg1"/>
              </a:solidFill>
              <a:latin typeface="Trebuchet MS" pitchFamily="34" charset="0"/>
              <a:ea typeface="Source Sans Pro" pitchFamily="34" charset="0"/>
            </a:endParaRPr>
          </a:p>
        </p:txBody>
      </p:sp>
      <p:cxnSp>
        <p:nvCxnSpPr>
          <p:cNvPr id="21" name="Straight Connector 20"/>
          <p:cNvCxnSpPr/>
          <p:nvPr userDrawn="1"/>
        </p:nvCxnSpPr>
        <p:spPr>
          <a:xfrm>
            <a:off x="253154" y="4231668"/>
            <a:ext cx="8489011"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2834089" y="4299942"/>
            <a:ext cx="2952328" cy="646331"/>
          </a:xfrm>
          <a:prstGeom prst="rect">
            <a:avLst/>
          </a:prstGeom>
          <a:noFill/>
        </p:spPr>
        <p:txBody>
          <a:bodyPr wrap="square" rtlCol="0">
            <a:spAutoFit/>
          </a:bodyPr>
          <a:lstStyle/>
          <a:p>
            <a:r>
              <a:rPr lang="en-GB" sz="1200" b="1" dirty="0">
                <a:solidFill>
                  <a:schemeClr val="bg1"/>
                </a:solidFill>
                <a:latin typeface="Trebuchet MS" pitchFamily="34" charset="0"/>
                <a:ea typeface="Source Sans Pro" pitchFamily="34" charset="0"/>
              </a:rPr>
              <a:t>t:   </a:t>
            </a:r>
            <a:r>
              <a:rPr lang="en-GB" sz="1200" dirty="0">
                <a:solidFill>
                  <a:schemeClr val="bg1"/>
                </a:solidFill>
                <a:latin typeface="Trebuchet MS" pitchFamily="34" charset="0"/>
                <a:ea typeface="Source Sans Pro" pitchFamily="34" charset="0"/>
              </a:rPr>
              <a:t>01786 </a:t>
            </a:r>
            <a:r>
              <a:rPr lang="en-GB" sz="1200" dirty="0" smtClean="0">
                <a:solidFill>
                  <a:schemeClr val="bg1"/>
                </a:solidFill>
                <a:latin typeface="Trebuchet MS" pitchFamily="34" charset="0"/>
                <a:ea typeface="Source Sans Pro" pitchFamily="34" charset="0"/>
              </a:rPr>
              <a:t>476060</a:t>
            </a:r>
          </a:p>
          <a:p>
            <a:r>
              <a:rPr lang="en-GB" sz="1200" dirty="0">
                <a:solidFill>
                  <a:schemeClr val="bg1"/>
                </a:solidFill>
                <a:latin typeface="Trebuchet MS" pitchFamily="34" charset="0"/>
                <a:ea typeface="Source Sans Pro" pitchFamily="34" charset="0"/>
              </a:rPr>
              <a:t> </a:t>
            </a:r>
            <a:r>
              <a:rPr lang="en-GB" sz="1200" dirty="0" smtClean="0">
                <a:solidFill>
                  <a:schemeClr val="bg1"/>
                </a:solidFill>
                <a:latin typeface="Trebuchet MS" pitchFamily="34" charset="0"/>
                <a:ea typeface="Source Sans Pro" pitchFamily="34" charset="0"/>
              </a:rPr>
              <a:t>     @thinkWhere1	</a:t>
            </a:r>
            <a:endParaRPr lang="en-GB" sz="1200" dirty="0">
              <a:solidFill>
                <a:schemeClr val="bg1"/>
              </a:solidFill>
              <a:latin typeface="Trebuchet MS" pitchFamily="34" charset="0"/>
              <a:ea typeface="Source Sans Pro" pitchFamily="34" charset="0"/>
            </a:endParaRPr>
          </a:p>
          <a:p>
            <a:r>
              <a:rPr lang="en-GB" sz="1200" b="1" dirty="0" smtClean="0">
                <a:solidFill>
                  <a:schemeClr val="bg1"/>
                </a:solidFill>
                <a:latin typeface="Trebuchet MS" pitchFamily="34" charset="0"/>
                <a:ea typeface="Source Sans Pro" pitchFamily="34" charset="0"/>
              </a:rPr>
              <a:t>e</a:t>
            </a:r>
            <a:r>
              <a:rPr lang="en-GB" sz="1200" b="1" dirty="0">
                <a:solidFill>
                  <a:schemeClr val="bg1"/>
                </a:solidFill>
                <a:latin typeface="Trebuchet MS" pitchFamily="34" charset="0"/>
                <a:ea typeface="Source Sans Pro" pitchFamily="34" charset="0"/>
              </a:rPr>
              <a:t>:</a:t>
            </a:r>
            <a:r>
              <a:rPr lang="en-GB" sz="1200" dirty="0">
                <a:solidFill>
                  <a:schemeClr val="bg1"/>
                </a:solidFill>
                <a:latin typeface="Trebuchet MS" pitchFamily="34" charset="0"/>
                <a:ea typeface="Source Sans Pro" pitchFamily="34" charset="0"/>
              </a:rPr>
              <a:t>   </a:t>
            </a:r>
            <a:r>
              <a:rPr lang="en-GB" sz="1200" dirty="0" smtClean="0">
                <a:solidFill>
                  <a:schemeClr val="bg1"/>
                </a:solidFill>
                <a:latin typeface="Trebuchet MS" pitchFamily="34" charset="0"/>
                <a:ea typeface="Source Sans Pro" pitchFamily="34" charset="0"/>
              </a:rPr>
              <a:t>info@thinkwhere.com</a:t>
            </a:r>
            <a:endParaRPr lang="en-GB" sz="1200" dirty="0">
              <a:solidFill>
                <a:schemeClr val="bg1"/>
              </a:solidFill>
              <a:latin typeface="Trebuchet MS" pitchFamily="34" charset="0"/>
              <a:ea typeface="Source Sans Pro" pitchFamily="34" charset="0"/>
            </a:endParaRPr>
          </a:p>
        </p:txBody>
      </p:sp>
      <p:pic>
        <p:nvPicPr>
          <p:cNvPr id="23" name="Picture 2" descr="http://thinkwhere.com.gridhosted.co.uk/wp-content/uploads/2018/03/icon-twitter-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65263" y="4361335"/>
            <a:ext cx="283567" cy="2835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thinkwhere.com.gridhosted.co.uk/wp-content/uploads/2018/03/icon-linkedin-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0203" y="4336460"/>
            <a:ext cx="308442" cy="3084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con-blog.png (80Ã6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81337" y="4387138"/>
            <a:ext cx="346031" cy="2595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thinkwhere.com.gridhosted.co.uk/wp-content/uploads/2018/03/icon-twitter-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02343" y="4573130"/>
            <a:ext cx="143542" cy="14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21000" r="-21000"/>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521137"/>
            <a:ext cx="8229600" cy="751218"/>
          </a:xfrm>
          <a:prstGeom prst="rect">
            <a:avLst/>
          </a:prstGeom>
        </p:spPr>
        <p:txBody>
          <a:bodyPr vert="horz" lIns="91440" tIns="45720" rIns="91440" bIns="4572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599643"/>
            <a:ext cx="8219256" cy="29949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A3D76E3C-1F76-4117-8C9C-539621D25CD5}" type="datetime1">
              <a:rPr lang="en-GB" smtClean="0"/>
              <a:t>01/07/2019</a:t>
            </a:fld>
            <a:endParaRPr lang="en-GB" dirty="0"/>
          </a:p>
        </p:txBody>
      </p:sp>
      <p:grpSp>
        <p:nvGrpSpPr>
          <p:cNvPr id="13" name="Group 12"/>
          <p:cNvGrpSpPr/>
          <p:nvPr userDrawn="1"/>
        </p:nvGrpSpPr>
        <p:grpSpPr>
          <a:xfrm>
            <a:off x="6446171" y="4692733"/>
            <a:ext cx="2352675" cy="339324"/>
            <a:chOff x="6494298" y="6355883"/>
            <a:chExt cx="2352675" cy="339324"/>
          </a:xfrm>
        </p:grpSpPr>
        <p:sp>
          <p:nvSpPr>
            <p:cNvPr id="14" name="Text Box 2"/>
            <p:cNvSpPr txBox="1">
              <a:spLocks noChangeArrowheads="1"/>
            </p:cNvSpPr>
            <p:nvPr/>
          </p:nvSpPr>
          <p:spPr bwMode="auto">
            <a:xfrm>
              <a:off x="6637173" y="6355883"/>
              <a:ext cx="2209800" cy="339324"/>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GB" sz="1500" b="1" dirty="0">
                  <a:solidFill>
                    <a:schemeClr val="bg1"/>
                  </a:solidFill>
                  <a:effectLst/>
                  <a:latin typeface="Trebuchet MS" pitchFamily="34" charset="0"/>
                  <a:ea typeface="Calibri"/>
                  <a:cs typeface="Times New Roman"/>
                </a:rPr>
                <a:t>www.thinkwhere.com</a:t>
              </a:r>
              <a:endParaRPr lang="en-GB" sz="1100" dirty="0">
                <a:solidFill>
                  <a:schemeClr val="bg1"/>
                </a:solidFill>
                <a:effectLst/>
                <a:latin typeface="Trebuchet MS" pitchFamily="34" charset="0"/>
                <a:ea typeface="Calibri"/>
                <a:cs typeface="Times New Roman"/>
              </a:endParaRPr>
            </a:p>
          </p:txBody>
        </p:sp>
        <p:sp>
          <p:nvSpPr>
            <p:cNvPr id="15" name="Oval 14"/>
            <p:cNvSpPr/>
            <p:nvPr/>
          </p:nvSpPr>
          <p:spPr>
            <a:xfrm>
              <a:off x="6494298" y="6435893"/>
              <a:ext cx="161925" cy="161925"/>
            </a:xfrm>
            <a:prstGeom prst="ellipse">
              <a:avLst/>
            </a:prstGeom>
            <a:solidFill>
              <a:srgbClr val="8CC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Oval 15"/>
            <p:cNvSpPr/>
            <p:nvPr/>
          </p:nvSpPr>
          <p:spPr>
            <a:xfrm>
              <a:off x="6494298" y="6435893"/>
              <a:ext cx="161925" cy="161925"/>
            </a:xfrm>
            <a:prstGeom prst="ellipse">
              <a:avLst/>
            </a:pr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6432898" y="0"/>
            <a:ext cx="2414075" cy="694849"/>
          </a:xfrm>
          <a:prstGeom prst="rect">
            <a:avLst/>
          </a:prstGeom>
        </p:spPr>
      </p:pic>
    </p:spTree>
    <p:extLst>
      <p:ext uri="{BB962C8B-B14F-4D97-AF65-F5344CB8AC3E}">
        <p14:creationId xmlns:p14="http://schemas.microsoft.com/office/powerpoint/2010/main" val="394751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sldNum="0" hdr="0" ftr="0"/>
  <p:txStyles>
    <p:titleStyle>
      <a:lvl1pPr algn="l" defTabSz="914400" rtl="0" eaLnBrk="1" latinLnBrk="0" hangingPunct="1">
        <a:spcBef>
          <a:spcPct val="0"/>
        </a:spcBef>
        <a:buNone/>
        <a:defRPr sz="2800" kern="1200" cap="all" baseline="0">
          <a:solidFill>
            <a:srgbClr val="575757"/>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bg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ur.falkirk.gov.uk/" TargetMode="External"/><Relationship Id="rId7" Type="http://schemas.openxmlformats.org/officeDocument/2006/relationships/hyperlink" Target="https://thinkwhere.com/wp-content/uploads/2019/02/ODI-final-report-Falkirk-Support-Services_Final.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taginfo.openstreetmap.org/" TargetMode="External"/><Relationship Id="rId5" Type="http://schemas.openxmlformats.org/officeDocument/2006/relationships/hyperlink" Target="https://wiki.openstreetmap.org/wiki/User:Fairer_Falkirk" TargetMode="External"/><Relationship Id="rId4" Type="http://schemas.openxmlformats.org/officeDocument/2006/relationships/hyperlink" Target="https://github.com/thinkWhere/Open-Data-View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1.png"/><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image" Target="../media/image9.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99542"/>
            <a:ext cx="8034715" cy="576065"/>
          </a:xfrm>
        </p:spPr>
        <p:txBody>
          <a:bodyPr>
            <a:normAutofit/>
          </a:bodyPr>
          <a:lstStyle/>
          <a:p>
            <a:r>
              <a:rPr lang="en-GB" dirty="0" smtClean="0"/>
              <a:t>OUR Falkirk</a:t>
            </a:r>
            <a:endParaRPr lang="en-GB" dirty="0"/>
          </a:p>
        </p:txBody>
      </p:sp>
      <p:sp>
        <p:nvSpPr>
          <p:cNvPr id="3" name="Subtitle 2"/>
          <p:cNvSpPr>
            <a:spLocks noGrp="1"/>
          </p:cNvSpPr>
          <p:nvPr>
            <p:ph type="subTitle" idx="1"/>
          </p:nvPr>
        </p:nvSpPr>
        <p:spPr>
          <a:xfrm>
            <a:off x="380541" y="1545003"/>
            <a:ext cx="8337082" cy="433241"/>
          </a:xfrm>
        </p:spPr>
        <p:txBody>
          <a:bodyPr>
            <a:normAutofit lnSpcReduction="10000"/>
          </a:bodyPr>
          <a:lstStyle/>
          <a:p>
            <a:r>
              <a:rPr lang="en-GB" dirty="0"/>
              <a:t>Mitigating the impacts of poverty </a:t>
            </a:r>
            <a:r>
              <a:rPr lang="en-GB" dirty="0" smtClean="0"/>
              <a:t>using OSM Data Themes</a:t>
            </a:r>
            <a:endParaRPr lang="en-GB" dirty="0"/>
          </a:p>
        </p:txBody>
      </p:sp>
      <p:sp>
        <p:nvSpPr>
          <p:cNvPr id="4" name="Text Placeholder 3"/>
          <p:cNvSpPr>
            <a:spLocks noGrp="1"/>
          </p:cNvSpPr>
          <p:nvPr>
            <p:ph type="body" sz="quarter" idx="11"/>
          </p:nvPr>
        </p:nvSpPr>
        <p:spPr/>
        <p:txBody>
          <a:bodyPr>
            <a:normAutofit lnSpcReduction="10000"/>
          </a:bodyPr>
          <a:lstStyle/>
          <a:p>
            <a:r>
              <a:rPr lang="en-GB" dirty="0" smtClean="0"/>
              <a:t>Alison Moon</a:t>
            </a:r>
            <a:endParaRPr lang="en-GB" dirty="0"/>
          </a:p>
        </p:txBody>
      </p:sp>
      <p:sp>
        <p:nvSpPr>
          <p:cNvPr id="5" name="Text Placeholder 4"/>
          <p:cNvSpPr>
            <a:spLocks noGrp="1"/>
          </p:cNvSpPr>
          <p:nvPr>
            <p:ph type="body" sz="quarter" idx="12"/>
          </p:nvPr>
        </p:nvSpPr>
        <p:spPr/>
        <p:txBody>
          <a:bodyPr/>
          <a:lstStyle/>
          <a:p>
            <a:r>
              <a:rPr lang="en-GB" dirty="0" smtClean="0"/>
              <a:t>Operations Manager</a:t>
            </a:r>
            <a:endParaRPr lang="en-GB" dirty="0"/>
          </a:p>
        </p:txBody>
      </p:sp>
      <p:sp>
        <p:nvSpPr>
          <p:cNvPr id="6" name="Date Placeholder 5"/>
          <p:cNvSpPr>
            <a:spLocks noGrp="1"/>
          </p:cNvSpPr>
          <p:nvPr>
            <p:ph type="dt" sz="half" idx="2"/>
          </p:nvPr>
        </p:nvSpPr>
        <p:spPr>
          <a:xfrm>
            <a:off x="539552" y="4767263"/>
            <a:ext cx="2277616" cy="273844"/>
          </a:xfrm>
        </p:spPr>
        <p:txBody>
          <a:bodyPr/>
          <a:lstStyle/>
          <a:p>
            <a:r>
              <a:rPr lang="en-GB" dirty="0" smtClean="0"/>
              <a:t>29/06/2019</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247640"/>
            <a:ext cx="4283054" cy="2134763"/>
          </a:xfrm>
          <a:prstGeom prst="rect">
            <a:avLst/>
          </a:prstGeom>
        </p:spPr>
      </p:pic>
    </p:spTree>
    <p:extLst>
      <p:ext uri="{BB962C8B-B14F-4D97-AF65-F5344CB8AC3E}">
        <p14:creationId xmlns:p14="http://schemas.microsoft.com/office/powerpoint/2010/main" val="1185883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theme tags</a:t>
            </a:r>
            <a:endParaRPr lang="en-GB" dirty="0"/>
          </a:p>
        </p:txBody>
      </p:sp>
      <p:pic>
        <p:nvPicPr>
          <p:cNvPr id="5" name="Content Placeholder 4"/>
          <p:cNvPicPr>
            <a:picLocks noGrp="1" noChangeAspect="1"/>
          </p:cNvPicPr>
          <p:nvPr>
            <p:ph idx="1"/>
          </p:nvPr>
        </p:nvPicPr>
        <p:blipFill>
          <a:blip r:embed="rId3"/>
          <a:stretch>
            <a:fillRect/>
          </a:stretch>
        </p:blipFill>
        <p:spPr>
          <a:xfrm>
            <a:off x="1259632" y="915566"/>
            <a:ext cx="6488714" cy="3385989"/>
          </a:xfrm>
          <a:prstGeom prst="rect">
            <a:avLst/>
          </a:prstGeom>
        </p:spPr>
      </p:pic>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spTree>
    <p:extLst>
      <p:ext uri="{BB962C8B-B14F-4D97-AF65-F5344CB8AC3E}">
        <p14:creationId xmlns:p14="http://schemas.microsoft.com/office/powerpoint/2010/main" val="417366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THEME CONFIG</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grpSp>
        <p:nvGrpSpPr>
          <p:cNvPr id="31" name="Group 30"/>
          <p:cNvGrpSpPr/>
          <p:nvPr/>
        </p:nvGrpSpPr>
        <p:grpSpPr>
          <a:xfrm>
            <a:off x="1475657" y="1237456"/>
            <a:ext cx="6120680" cy="3206502"/>
            <a:chOff x="131292" y="114432"/>
            <a:chExt cx="10503226" cy="5565941"/>
          </a:xfrm>
        </p:grpSpPr>
        <p:sp>
          <p:nvSpPr>
            <p:cNvPr id="32" name="Rectangle 31"/>
            <p:cNvSpPr/>
            <p:nvPr/>
          </p:nvSpPr>
          <p:spPr>
            <a:xfrm>
              <a:off x="331191" y="180654"/>
              <a:ext cx="4992585" cy="1983026"/>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2" y="838297"/>
              <a:ext cx="1717866" cy="869670"/>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464" y="2584962"/>
              <a:ext cx="1256061" cy="635881"/>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00" y="3717437"/>
              <a:ext cx="1296245" cy="656224"/>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1458" y="2628949"/>
              <a:ext cx="1560505" cy="1006078"/>
            </a:xfrm>
            <a:prstGeom prst="rect">
              <a:avLst/>
            </a:prstGeom>
          </p:spPr>
        </p:pic>
        <p:sp>
          <p:nvSpPr>
            <p:cNvPr id="37" name="TextBox 36"/>
            <p:cNvSpPr txBox="1"/>
            <p:nvPr/>
          </p:nvSpPr>
          <p:spPr>
            <a:xfrm>
              <a:off x="1457337" y="583871"/>
              <a:ext cx="6909795" cy="710617"/>
            </a:xfrm>
            <a:prstGeom prst="rect">
              <a:avLst/>
            </a:prstGeom>
            <a:noFill/>
          </p:spPr>
          <p:txBody>
            <a:bodyPr wrap="square" rtlCol="0">
              <a:spAutoFit/>
            </a:bodyPr>
            <a:lstStyle/>
            <a:p>
              <a:r>
                <a:rPr lang="en-GB" sz="1200" b="1" i="1" dirty="0" smtClean="0">
                  <a:solidFill>
                    <a:schemeClr val="tx1">
                      <a:lumMod val="65000"/>
                      <a:lumOff val="35000"/>
                    </a:schemeClr>
                  </a:solidFill>
                </a:rPr>
                <a:t>Are there geographic features </a:t>
              </a:r>
            </a:p>
            <a:p>
              <a:r>
                <a:rPr lang="en-GB" sz="1200" b="1" i="1" dirty="0" smtClean="0">
                  <a:solidFill>
                    <a:schemeClr val="tx1">
                      <a:lumMod val="65000"/>
                      <a:lumOff val="35000"/>
                    </a:schemeClr>
                  </a:solidFill>
                </a:rPr>
                <a:t>captured within OSM ?</a:t>
              </a:r>
              <a:endParaRPr lang="en-GB" sz="1200" b="1" i="1" dirty="0">
                <a:solidFill>
                  <a:schemeClr val="tx1">
                    <a:lumMod val="65000"/>
                    <a:lumOff val="35000"/>
                  </a:schemeClr>
                </a:solidFill>
              </a:endParaRPr>
            </a:p>
          </p:txBody>
        </p:sp>
        <p:sp>
          <p:nvSpPr>
            <p:cNvPr id="38" name="TextBox 37"/>
            <p:cNvSpPr txBox="1"/>
            <p:nvPr/>
          </p:nvSpPr>
          <p:spPr>
            <a:xfrm>
              <a:off x="323100" y="114432"/>
              <a:ext cx="2673680" cy="400109"/>
            </a:xfrm>
            <a:prstGeom prst="rect">
              <a:avLst/>
            </a:prstGeom>
            <a:noFill/>
          </p:spPr>
          <p:txBody>
            <a:bodyPr wrap="none" rtlCol="0">
              <a:spAutoFit/>
            </a:bodyPr>
            <a:lstStyle/>
            <a:p>
              <a:r>
                <a:rPr lang="en-GB" sz="2000" b="1" i="1" dirty="0" smtClean="0"/>
                <a:t>Define the data needed</a:t>
              </a:r>
              <a:endParaRPr lang="en-GB" sz="2000" b="1" i="1" dirty="0"/>
            </a:p>
          </p:txBody>
        </p:sp>
        <p:sp>
          <p:nvSpPr>
            <p:cNvPr id="39" name="TextBox 38"/>
            <p:cNvSpPr txBox="1"/>
            <p:nvPr/>
          </p:nvSpPr>
          <p:spPr>
            <a:xfrm>
              <a:off x="1442399" y="1344941"/>
              <a:ext cx="3652726" cy="710617"/>
            </a:xfrm>
            <a:prstGeom prst="rect">
              <a:avLst/>
            </a:prstGeom>
            <a:noFill/>
          </p:spPr>
          <p:txBody>
            <a:bodyPr wrap="none" rtlCol="0">
              <a:spAutoFit/>
            </a:bodyPr>
            <a:lstStyle/>
            <a:p>
              <a:r>
                <a:rPr lang="en-GB" sz="1200" b="1" i="1" dirty="0" smtClean="0">
                  <a:solidFill>
                    <a:schemeClr val="tx1">
                      <a:lumMod val="65000"/>
                      <a:lumOff val="35000"/>
                    </a:schemeClr>
                  </a:solidFill>
                </a:rPr>
                <a:t>Are there appropriate OSM tags</a:t>
              </a:r>
            </a:p>
            <a:p>
              <a:r>
                <a:rPr lang="en-GB" sz="1200" b="1" i="1" dirty="0">
                  <a:solidFill>
                    <a:schemeClr val="tx1">
                      <a:lumMod val="65000"/>
                      <a:lumOff val="35000"/>
                    </a:schemeClr>
                  </a:solidFill>
                </a:rPr>
                <a:t>t</a:t>
              </a:r>
              <a:r>
                <a:rPr lang="en-GB" sz="1200" b="1" i="1" dirty="0" smtClean="0">
                  <a:solidFill>
                    <a:schemeClr val="tx1">
                      <a:lumMod val="65000"/>
                      <a:lumOff val="35000"/>
                    </a:schemeClr>
                  </a:solidFill>
                </a:rPr>
                <a:t>o describe these features</a:t>
              </a:r>
              <a:r>
                <a:rPr lang="en-GB" sz="1200" b="1" dirty="0" smtClean="0">
                  <a:solidFill>
                    <a:schemeClr val="tx1">
                      <a:lumMod val="65000"/>
                      <a:lumOff val="35000"/>
                    </a:schemeClr>
                  </a:solidFill>
                </a:rPr>
                <a:t>? </a:t>
              </a:r>
              <a:endParaRPr lang="en-GB" sz="1200" b="1" dirty="0">
                <a:solidFill>
                  <a:schemeClr val="tx1">
                    <a:lumMod val="65000"/>
                    <a:lumOff val="35000"/>
                  </a:schemeClr>
                </a:solidFill>
              </a:endParaRPr>
            </a:p>
          </p:txBody>
        </p:sp>
        <p:sp>
          <p:nvSpPr>
            <p:cNvPr id="40" name="TextBox 39"/>
            <p:cNvSpPr txBox="1"/>
            <p:nvPr/>
          </p:nvSpPr>
          <p:spPr>
            <a:xfrm>
              <a:off x="1434306" y="2771118"/>
              <a:ext cx="3112759" cy="521119"/>
            </a:xfrm>
            <a:prstGeom prst="rect">
              <a:avLst/>
            </a:prstGeom>
            <a:noFill/>
          </p:spPr>
          <p:txBody>
            <a:bodyPr wrap="none" rtlCol="0">
              <a:spAutoFit/>
            </a:bodyPr>
            <a:lstStyle/>
            <a:p>
              <a:r>
                <a:rPr lang="en-GB" sz="1200" b="1" i="1" dirty="0" smtClean="0">
                  <a:solidFill>
                    <a:schemeClr val="tx1">
                      <a:lumMod val="65000"/>
                      <a:lumOff val="35000"/>
                    </a:schemeClr>
                  </a:solidFill>
                </a:rPr>
                <a:t>Define the tagging</a:t>
              </a:r>
              <a:r>
                <a:rPr lang="en-GB" sz="1600" b="1" i="1" dirty="0" smtClean="0">
                  <a:solidFill>
                    <a:schemeClr val="tx1">
                      <a:lumMod val="65000"/>
                      <a:lumOff val="35000"/>
                    </a:schemeClr>
                  </a:solidFill>
                </a:rPr>
                <a:t> </a:t>
              </a:r>
              <a:r>
                <a:rPr lang="en-GB" sz="1200" b="1" i="1" dirty="0" smtClean="0">
                  <a:solidFill>
                    <a:schemeClr val="tx1">
                      <a:lumMod val="65000"/>
                      <a:lumOff val="35000"/>
                    </a:schemeClr>
                  </a:solidFill>
                </a:rPr>
                <a:t>scheme</a:t>
              </a:r>
              <a:endParaRPr lang="en-GB" sz="1200" b="1" i="1" dirty="0">
                <a:solidFill>
                  <a:schemeClr val="tx1">
                    <a:lumMod val="65000"/>
                    <a:lumOff val="35000"/>
                  </a:schemeClr>
                </a:solidFill>
              </a:endParaRPr>
            </a:p>
          </p:txBody>
        </p:sp>
        <p:cxnSp>
          <p:nvCxnSpPr>
            <p:cNvPr id="41" name="Straight Arrow Connector 40"/>
            <p:cNvCxnSpPr/>
            <p:nvPr/>
          </p:nvCxnSpPr>
          <p:spPr>
            <a:xfrm>
              <a:off x="4002539" y="2935113"/>
              <a:ext cx="512817"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1523601" y="3805469"/>
              <a:ext cx="3056115" cy="480823"/>
            </a:xfrm>
            <a:prstGeom prst="rect">
              <a:avLst/>
            </a:prstGeom>
            <a:noFill/>
          </p:spPr>
          <p:txBody>
            <a:bodyPr wrap="square" rtlCol="0">
              <a:spAutoFit/>
            </a:bodyPr>
            <a:lstStyle/>
            <a:p>
              <a:r>
                <a:rPr lang="en-GB" sz="1200" b="1" i="1" dirty="0" smtClean="0">
                  <a:solidFill>
                    <a:schemeClr val="tx1">
                      <a:lumMod val="65000"/>
                      <a:lumOff val="35000"/>
                    </a:schemeClr>
                  </a:solidFill>
                </a:rPr>
                <a:t>Add data &amp; tags to OSM</a:t>
              </a:r>
            </a:p>
          </p:txBody>
        </p:sp>
        <p:sp>
          <p:nvSpPr>
            <p:cNvPr id="43" name="TextBox 42"/>
            <p:cNvSpPr txBox="1"/>
            <p:nvPr/>
          </p:nvSpPr>
          <p:spPr>
            <a:xfrm>
              <a:off x="4142211" y="5254002"/>
              <a:ext cx="1862883" cy="426371"/>
            </a:xfrm>
            <a:prstGeom prst="rect">
              <a:avLst/>
            </a:prstGeom>
            <a:noFill/>
          </p:spPr>
          <p:txBody>
            <a:bodyPr wrap="none" rtlCol="0">
              <a:spAutoFit/>
            </a:bodyPr>
            <a:lstStyle/>
            <a:p>
              <a:r>
                <a:rPr lang="en-GB" sz="1200" b="1" i="1" dirty="0" smtClean="0">
                  <a:solidFill>
                    <a:schemeClr val="tx1">
                      <a:lumMod val="65000"/>
                      <a:lumOff val="35000"/>
                    </a:schemeClr>
                  </a:solidFill>
                </a:rPr>
                <a:t>OSM Database</a:t>
              </a:r>
              <a:endParaRPr lang="en-GB" sz="1200" b="1" i="1" dirty="0">
                <a:solidFill>
                  <a:schemeClr val="tx1">
                    <a:lumMod val="65000"/>
                    <a:lumOff val="35000"/>
                  </a:schemeClr>
                </a:solidFill>
              </a:endParaRPr>
            </a:p>
          </p:txBody>
        </p:sp>
        <p:sp>
          <p:nvSpPr>
            <p:cNvPr id="44" name="TextBox 43"/>
            <p:cNvSpPr txBox="1"/>
            <p:nvPr/>
          </p:nvSpPr>
          <p:spPr>
            <a:xfrm>
              <a:off x="4131458" y="2246408"/>
              <a:ext cx="2201620" cy="426371"/>
            </a:xfrm>
            <a:prstGeom prst="rect">
              <a:avLst/>
            </a:prstGeom>
            <a:noFill/>
          </p:spPr>
          <p:txBody>
            <a:bodyPr wrap="none" rtlCol="0">
              <a:spAutoFit/>
            </a:bodyPr>
            <a:lstStyle/>
            <a:p>
              <a:r>
                <a:rPr lang="en-GB" sz="1200" b="1" i="1" dirty="0" smtClean="0">
                  <a:solidFill>
                    <a:schemeClr val="tx1">
                      <a:lumMod val="65000"/>
                      <a:lumOff val="35000"/>
                    </a:schemeClr>
                  </a:solidFill>
                </a:rPr>
                <a:t>New theme config</a:t>
              </a:r>
              <a:endParaRPr lang="en-GB" sz="1200" b="1" i="1" dirty="0">
                <a:solidFill>
                  <a:schemeClr val="tx1">
                    <a:lumMod val="65000"/>
                    <a:lumOff val="35000"/>
                  </a:schemeClr>
                </a:solidFill>
              </a:endParaRPr>
            </a:p>
          </p:txBody>
        </p:sp>
        <p:sp>
          <p:nvSpPr>
            <p:cNvPr id="45" name="Rectangle 44"/>
            <p:cNvSpPr/>
            <p:nvPr/>
          </p:nvSpPr>
          <p:spPr>
            <a:xfrm>
              <a:off x="6410443" y="2246408"/>
              <a:ext cx="2477567" cy="426371"/>
            </a:xfrm>
            <a:prstGeom prst="rect">
              <a:avLst/>
            </a:prstGeom>
          </p:spPr>
          <p:txBody>
            <a:bodyPr wrap="none">
              <a:spAutoFit/>
            </a:bodyPr>
            <a:lstStyle/>
            <a:p>
              <a:r>
                <a:rPr lang="en-GB" sz="1200" b="1" i="1" dirty="0" smtClean="0">
                  <a:solidFill>
                    <a:schemeClr val="tx1">
                      <a:lumMod val="65000"/>
                      <a:lumOff val="35000"/>
                    </a:schemeClr>
                  </a:solidFill>
                </a:rPr>
                <a:t>Our Falkirk web map</a:t>
              </a:r>
              <a:endParaRPr lang="en-GB" sz="1200" b="1" i="1" dirty="0">
                <a:solidFill>
                  <a:schemeClr val="tx1">
                    <a:lumMod val="65000"/>
                    <a:lumOff val="35000"/>
                  </a:schemeClr>
                </a:solidFill>
              </a:endParaRPr>
            </a:p>
          </p:txBody>
        </p: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7094" y="2611493"/>
              <a:ext cx="2056277" cy="104099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307" y="4257859"/>
              <a:ext cx="1640805" cy="830658"/>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60270" y="2749999"/>
              <a:ext cx="1874248" cy="948838"/>
            </a:xfrm>
            <a:prstGeom prst="rect">
              <a:avLst/>
            </a:prstGeom>
          </p:spPr>
        </p:pic>
        <p:cxnSp>
          <p:nvCxnSpPr>
            <p:cNvPr id="49" name="Straight Arrow Connector 29"/>
            <p:cNvCxnSpPr/>
            <p:nvPr/>
          </p:nvCxnSpPr>
          <p:spPr>
            <a:xfrm rot="16200000" flipH="1">
              <a:off x="2894392" y="3532822"/>
              <a:ext cx="474281" cy="1742012"/>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388350" y="2910661"/>
              <a:ext cx="807673"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V="1">
              <a:off x="5458020" y="3907708"/>
              <a:ext cx="738003" cy="4668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2238206" y="2202555"/>
              <a:ext cx="0" cy="52471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2241662" y="3262976"/>
              <a:ext cx="0" cy="52471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53800" y="2270693"/>
              <a:ext cx="1119967" cy="566984"/>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40020" y="3043808"/>
              <a:ext cx="865848" cy="438336"/>
            </a:xfrm>
            <a:prstGeom prst="rect">
              <a:avLst/>
            </a:prstGeom>
          </p:spPr>
        </p:pic>
        <p:sp>
          <p:nvSpPr>
            <p:cNvPr id="56" name="TextBox 55"/>
            <p:cNvSpPr txBox="1"/>
            <p:nvPr/>
          </p:nvSpPr>
          <p:spPr>
            <a:xfrm>
              <a:off x="9016123" y="3766734"/>
              <a:ext cx="1559729" cy="710618"/>
            </a:xfrm>
            <a:prstGeom prst="rect">
              <a:avLst/>
            </a:prstGeom>
            <a:noFill/>
          </p:spPr>
          <p:txBody>
            <a:bodyPr wrap="none" rtlCol="0">
              <a:spAutoFit/>
            </a:bodyPr>
            <a:lstStyle/>
            <a:p>
              <a:pPr algn="ctr"/>
              <a:r>
                <a:rPr lang="en-GB" sz="1200" b="1" i="1" dirty="0" smtClean="0">
                  <a:solidFill>
                    <a:schemeClr val="tx1">
                      <a:lumMod val="65000"/>
                      <a:lumOff val="35000"/>
                    </a:schemeClr>
                  </a:solidFill>
                </a:rPr>
                <a:t>Community </a:t>
              </a:r>
            </a:p>
            <a:p>
              <a:pPr algn="ctr"/>
              <a:r>
                <a:rPr lang="en-GB" sz="1200" b="1" i="1" dirty="0" smtClean="0">
                  <a:solidFill>
                    <a:schemeClr val="tx1">
                      <a:lumMod val="65000"/>
                      <a:lumOff val="35000"/>
                    </a:schemeClr>
                  </a:solidFill>
                </a:rPr>
                <a:t>Feedback</a:t>
              </a:r>
              <a:endParaRPr lang="en-GB" sz="1200" b="1" i="1" dirty="0">
                <a:solidFill>
                  <a:schemeClr val="tx1">
                    <a:lumMod val="65000"/>
                    <a:lumOff val="35000"/>
                  </a:schemeClr>
                </a:solidFill>
              </a:endParaRPr>
            </a:p>
          </p:txBody>
        </p:sp>
      </p:grpSp>
    </p:spTree>
    <p:extLst>
      <p:ext uri="{BB962C8B-B14F-4D97-AF65-F5344CB8AC3E}">
        <p14:creationId xmlns:p14="http://schemas.microsoft.com/office/powerpoint/2010/main" val="299189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theme CONFIG</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0277" y="1350963"/>
            <a:ext cx="3852333" cy="3022600"/>
          </a:xfrm>
        </p:spPr>
      </p:pic>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383850"/>
            <a:ext cx="3560135" cy="899959"/>
          </a:xfrm>
          <a:prstGeom prst="rect">
            <a:avLst/>
          </a:prstGeom>
          <a:ln>
            <a:solidFill>
              <a:srgbClr val="FF000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741" y="1779662"/>
            <a:ext cx="3835474" cy="2145514"/>
          </a:xfrm>
          <a:prstGeom prst="rect">
            <a:avLst/>
          </a:prstGeom>
          <a:ln>
            <a:solidFill>
              <a:srgbClr val="FF0000"/>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3399983"/>
            <a:ext cx="8766545" cy="827951"/>
          </a:xfrm>
          <a:prstGeom prst="rect">
            <a:avLst/>
          </a:prstGeom>
          <a:ln>
            <a:solidFill>
              <a:srgbClr val="FF0000"/>
            </a:solidFill>
          </a:ln>
        </p:spPr>
      </p:pic>
    </p:spTree>
    <p:extLst>
      <p:ext uri="{BB962C8B-B14F-4D97-AF65-F5344CB8AC3E}">
        <p14:creationId xmlns:p14="http://schemas.microsoft.com/office/powerpoint/2010/main" val="4787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theme </a:t>
            </a:r>
            <a:r>
              <a:rPr lang="en-GB" dirty="0" err="1" smtClean="0"/>
              <a:t>config</a:t>
            </a:r>
            <a:endParaRPr lang="en-GB" dirty="0"/>
          </a:p>
        </p:txBody>
      </p:sp>
      <p:pic>
        <p:nvPicPr>
          <p:cNvPr id="11" name="Content Placeholder 10"/>
          <p:cNvPicPr>
            <a:picLocks noGrp="1" noChangeAspect="1"/>
          </p:cNvPicPr>
          <p:nvPr>
            <p:ph idx="1"/>
          </p:nvPr>
        </p:nvPicPr>
        <p:blipFill>
          <a:blip r:embed="rId3"/>
          <a:stretch>
            <a:fillRect/>
          </a:stretch>
        </p:blipFill>
        <p:spPr>
          <a:xfrm>
            <a:off x="2069370" y="1131590"/>
            <a:ext cx="4779197" cy="3312368"/>
          </a:xfrm>
          <a:prstGeom prst="rect">
            <a:avLst/>
          </a:prstGeom>
        </p:spPr>
      </p:pic>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spTree>
    <p:extLst>
      <p:ext uri="{BB962C8B-B14F-4D97-AF65-F5344CB8AC3E}">
        <p14:creationId xmlns:p14="http://schemas.microsoft.com/office/powerpoint/2010/main" val="350969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Falkirk</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256361"/>
            <a:ext cx="5591458" cy="2790300"/>
          </a:xfrm>
          <a:prstGeom prst="rect">
            <a:avLst/>
          </a:prstGeom>
        </p:spPr>
      </p:pic>
    </p:spTree>
    <p:extLst>
      <p:ext uri="{BB962C8B-B14F-4D97-AF65-F5344CB8AC3E}">
        <p14:creationId xmlns:p14="http://schemas.microsoft.com/office/powerpoint/2010/main" val="1667494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699542"/>
            <a:ext cx="5904656" cy="3674021"/>
          </a:xfrm>
          <a:prstGeom prst="rect">
            <a:avLst/>
          </a:prstGeom>
          <a:noFill/>
        </p:spPr>
      </p:pic>
    </p:spTree>
    <p:extLst>
      <p:ext uri="{BB962C8B-B14F-4D97-AF65-F5344CB8AC3E}">
        <p14:creationId xmlns:p14="http://schemas.microsoft.com/office/powerpoint/2010/main" val="3958328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perspectives</a:t>
            </a:r>
            <a:endParaRPr lang="en-GB" dirty="0"/>
          </a:p>
        </p:txBody>
      </p:sp>
      <p:sp>
        <p:nvSpPr>
          <p:cNvPr id="3" name="Content Placeholder 2"/>
          <p:cNvSpPr>
            <a:spLocks noGrp="1"/>
          </p:cNvSpPr>
          <p:nvPr>
            <p:ph idx="1"/>
          </p:nvPr>
        </p:nvSpPr>
        <p:spPr/>
        <p:txBody>
          <a:bodyPr>
            <a:normAutofit/>
          </a:bodyPr>
          <a:lstStyle/>
          <a:p>
            <a:r>
              <a:rPr lang="en-GB" dirty="0" smtClean="0"/>
              <a:t>Fairer Falkirk</a:t>
            </a:r>
          </a:p>
          <a:p>
            <a:pPr lvl="1"/>
            <a:r>
              <a:rPr lang="en-GB" sz="2000" dirty="0"/>
              <a:t>Expand the audience</a:t>
            </a:r>
          </a:p>
          <a:p>
            <a:pPr lvl="1"/>
            <a:r>
              <a:rPr lang="en-GB" sz="2000" dirty="0" smtClean="0"/>
              <a:t>Enhanced data content</a:t>
            </a:r>
          </a:p>
          <a:p>
            <a:pPr lvl="1"/>
            <a:endParaRPr lang="en-GB" sz="2000" dirty="0" smtClean="0"/>
          </a:p>
          <a:p>
            <a:r>
              <a:rPr lang="en-GB" dirty="0" smtClean="0"/>
              <a:t>OSM	 / Wider Community</a:t>
            </a:r>
          </a:p>
          <a:p>
            <a:pPr lvl="1"/>
            <a:r>
              <a:rPr lang="en-GB" sz="2000" dirty="0" smtClean="0"/>
              <a:t>Theme Creation Wizard</a:t>
            </a:r>
          </a:p>
          <a:p>
            <a:pPr lvl="1"/>
            <a:r>
              <a:rPr lang="en-GB" sz="2000" dirty="0" smtClean="0"/>
              <a:t>Further Implementations / Functional Enhancements</a:t>
            </a:r>
            <a:endParaRPr lang="en-GB" sz="2000"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spTree>
    <p:extLst>
      <p:ext uri="{BB962C8B-B14F-4D97-AF65-F5344CB8AC3E}">
        <p14:creationId xmlns:p14="http://schemas.microsoft.com/office/powerpoint/2010/main" val="7589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normAutofit fontScale="92500"/>
          </a:bodyPr>
          <a:lstStyle/>
          <a:p>
            <a:pPr>
              <a:lnSpc>
                <a:spcPct val="160000"/>
              </a:lnSpc>
            </a:pPr>
            <a:r>
              <a:rPr lang="en-US" sz="1800" dirty="0">
                <a:solidFill>
                  <a:schemeClr val="tx1"/>
                </a:solidFill>
              </a:rPr>
              <a:t>Our Falkirk web </a:t>
            </a:r>
            <a:r>
              <a:rPr lang="en-US" sz="1800" dirty="0" smtClean="0">
                <a:solidFill>
                  <a:schemeClr val="tx1"/>
                </a:solidFill>
              </a:rPr>
              <a:t>map</a:t>
            </a:r>
            <a:r>
              <a:rPr lang="en-GB" sz="1800" dirty="0">
                <a:solidFill>
                  <a:schemeClr val="tx1"/>
                </a:solidFill>
              </a:rPr>
              <a:t> </a:t>
            </a:r>
            <a:r>
              <a:rPr lang="en-GB" sz="1800" i="1" dirty="0" smtClean="0">
                <a:solidFill>
                  <a:schemeClr val="tx1"/>
                </a:solidFill>
              </a:rPr>
              <a:t>-</a:t>
            </a:r>
            <a:r>
              <a:rPr lang="en-GB" sz="1800" b="1" i="1" dirty="0" smtClean="0"/>
              <a:t> </a:t>
            </a:r>
            <a:r>
              <a:rPr lang="en-US" sz="1800" b="1" u="sng" dirty="0" smtClean="0">
                <a:hlinkClick r:id="rId3"/>
              </a:rPr>
              <a:t>http</a:t>
            </a:r>
            <a:r>
              <a:rPr lang="en-US" sz="1800" b="1" u="sng" dirty="0">
                <a:hlinkClick r:id="rId3"/>
              </a:rPr>
              <a:t>://</a:t>
            </a:r>
            <a:r>
              <a:rPr lang="en-US" sz="1800" b="1" u="sng" dirty="0" smtClean="0">
                <a:hlinkClick r:id="rId3"/>
              </a:rPr>
              <a:t>our.falkirk.gov.uk</a:t>
            </a:r>
            <a:endParaRPr lang="en-US" sz="1800" b="1" u="sng" dirty="0" smtClean="0"/>
          </a:p>
          <a:p>
            <a:pPr>
              <a:lnSpc>
                <a:spcPct val="160000"/>
              </a:lnSpc>
            </a:pPr>
            <a:r>
              <a:rPr lang="en-US" sz="1800" dirty="0">
                <a:solidFill>
                  <a:schemeClr val="tx1"/>
                </a:solidFill>
              </a:rPr>
              <a:t>Open source code - </a:t>
            </a:r>
            <a:r>
              <a:rPr lang="en-US" sz="1800" b="1" u="sng" dirty="0">
                <a:hlinkClick r:id="rId4"/>
              </a:rPr>
              <a:t>https://</a:t>
            </a:r>
            <a:r>
              <a:rPr lang="en-US" sz="1800" b="1" u="sng" dirty="0" smtClean="0">
                <a:hlinkClick r:id="rId4"/>
              </a:rPr>
              <a:t>github.com/thinkWhere/Open-Data-Viewer</a:t>
            </a:r>
            <a:endParaRPr lang="en-GB" sz="1800" b="1" dirty="0"/>
          </a:p>
          <a:p>
            <a:pPr>
              <a:lnSpc>
                <a:spcPct val="160000"/>
              </a:lnSpc>
            </a:pPr>
            <a:r>
              <a:rPr lang="en-US" sz="1800" dirty="0">
                <a:solidFill>
                  <a:schemeClr val="tx1"/>
                </a:solidFill>
              </a:rPr>
              <a:t>Project OSM wiki – </a:t>
            </a:r>
            <a:r>
              <a:rPr lang="en-US" sz="1800" b="1" dirty="0" smtClean="0">
                <a:hlinkClick r:id="rId5"/>
              </a:rPr>
              <a:t>https://</a:t>
            </a:r>
            <a:r>
              <a:rPr lang="en-US" sz="1800" b="1" dirty="0" smtClean="0">
                <a:hlinkClick r:id="rId5"/>
              </a:rPr>
              <a:t>wiki.openstreetmap.org/wiki/User:Fairer_Falkirk</a:t>
            </a:r>
            <a:endParaRPr lang="en-US" sz="1800" b="1" dirty="0" smtClean="0"/>
          </a:p>
          <a:p>
            <a:pPr>
              <a:lnSpc>
                <a:spcPct val="160000"/>
              </a:lnSpc>
            </a:pPr>
            <a:r>
              <a:rPr lang="en-GB" sz="1800" dirty="0" err="1">
                <a:solidFill>
                  <a:schemeClr val="tx1"/>
                </a:solidFill>
              </a:rPr>
              <a:t>TagInfo</a:t>
            </a:r>
            <a:r>
              <a:rPr lang="en-GB" sz="1800" dirty="0">
                <a:solidFill>
                  <a:schemeClr val="tx1"/>
                </a:solidFill>
              </a:rPr>
              <a:t> – </a:t>
            </a:r>
            <a:r>
              <a:rPr lang="en-GB" sz="1800" b="1" dirty="0" smtClean="0">
                <a:hlinkClick r:id="rId6"/>
              </a:rPr>
              <a:t>https://taginfo.openstreetmap.org/</a:t>
            </a:r>
            <a:r>
              <a:rPr lang="en-GB" sz="1800" b="1" dirty="0" smtClean="0"/>
              <a:t> </a:t>
            </a:r>
            <a:endParaRPr lang="en-GB" sz="1800" b="1" dirty="0"/>
          </a:p>
          <a:p>
            <a:pPr>
              <a:lnSpc>
                <a:spcPct val="160000"/>
              </a:lnSpc>
            </a:pPr>
            <a:r>
              <a:rPr lang="en-GB" sz="1800" dirty="0" smtClean="0"/>
              <a:t>Project Report - </a:t>
            </a:r>
            <a:r>
              <a:rPr lang="en-GB" sz="1800" u="sng" dirty="0" smtClean="0">
                <a:hlinkClick r:id="rId7"/>
              </a:rPr>
              <a:t>https</a:t>
            </a:r>
            <a:r>
              <a:rPr lang="en-GB" sz="1800" u="sng" dirty="0">
                <a:hlinkClick r:id="rId7"/>
              </a:rPr>
              <a:t>://thinkwhere.com/wp-content/uploads/2019/02/ODI-final-report-Falkirk-Support-Services_Final.pdf</a:t>
            </a:r>
            <a:endParaRPr lang="en-GB" sz="1800" b="1" dirty="0"/>
          </a:p>
          <a:p>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spTree>
    <p:extLst>
      <p:ext uri="{BB962C8B-B14F-4D97-AF65-F5344CB8AC3E}">
        <p14:creationId xmlns:p14="http://schemas.microsoft.com/office/powerpoint/2010/main" val="2838463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dirty="0" smtClean="0"/>
              <a:t>Thank you</a:t>
            </a:r>
            <a:endParaRPr lang="en-GB" dirty="0"/>
          </a:p>
        </p:txBody>
      </p:sp>
    </p:spTree>
    <p:extLst>
      <p:ext uri="{BB962C8B-B14F-4D97-AF65-F5344CB8AC3E}">
        <p14:creationId xmlns:p14="http://schemas.microsoft.com/office/powerpoint/2010/main" val="4061165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7" y="1272355"/>
            <a:ext cx="1406494" cy="795339"/>
          </a:xfrm>
          <a:ln>
            <a:noFill/>
          </a:ln>
        </p:spPr>
      </p:pic>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804" y="3357266"/>
            <a:ext cx="1622421" cy="967760"/>
          </a:xfrm>
          <a:prstGeom prst="rect">
            <a:avLst/>
          </a:prstGeom>
        </p:spPr>
      </p:pic>
      <p:graphicFrame>
        <p:nvGraphicFramePr>
          <p:cNvPr id="11" name="Diagram 10"/>
          <p:cNvGraphicFramePr/>
          <p:nvPr>
            <p:extLst>
              <p:ext uri="{D42A27DB-BD31-4B8C-83A1-F6EECF244321}">
                <p14:modId xmlns:p14="http://schemas.microsoft.com/office/powerpoint/2010/main" val="3632170613"/>
              </p:ext>
            </p:extLst>
          </p:nvPr>
        </p:nvGraphicFramePr>
        <p:xfrm>
          <a:off x="3491880" y="1347614"/>
          <a:ext cx="2663768" cy="24935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Content Placeholder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4066" y="1064106"/>
            <a:ext cx="1451898" cy="10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Image result for humanitarian openstreetmap team"/>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3899" y="3537735"/>
            <a:ext cx="2407303" cy="6068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ODI Data Stimulus fund</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sp>
        <p:nvSpPr>
          <p:cNvPr id="7" name="TextBox 6"/>
          <p:cNvSpPr txBox="1"/>
          <p:nvPr/>
        </p:nvSpPr>
        <p:spPr>
          <a:xfrm>
            <a:off x="5220072" y="1806636"/>
            <a:ext cx="2376263" cy="1754326"/>
          </a:xfrm>
          <a:prstGeom prst="rect">
            <a:avLst/>
          </a:prstGeom>
          <a:noFill/>
        </p:spPr>
        <p:txBody>
          <a:bodyPr wrap="square" rtlCol="0">
            <a:spAutoFit/>
          </a:bodyPr>
          <a:lstStyle/>
          <a:p>
            <a:r>
              <a:rPr lang="en-GB" dirty="0"/>
              <a:t>Aim - to gain insights into how local government organisations can best collect, publish and </a:t>
            </a:r>
            <a:r>
              <a:rPr lang="en-GB" dirty="0" smtClean="0"/>
              <a:t>use open </a:t>
            </a:r>
            <a:r>
              <a:rPr lang="en-GB" dirty="0"/>
              <a:t>geospatial data</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1710884"/>
            <a:ext cx="3718144" cy="1945829"/>
          </a:xfrm>
        </p:spPr>
      </p:pic>
    </p:spTree>
    <p:extLst>
      <p:ext uri="{BB962C8B-B14F-4D97-AF65-F5344CB8AC3E}">
        <p14:creationId xmlns:p14="http://schemas.microsoft.com/office/powerpoint/2010/main" val="2992048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Towards a fairer </a:t>
            </a:r>
            <a:r>
              <a:rPr lang="en-GB" dirty="0" err="1" smtClean="0"/>
              <a:t>falkirk</a:t>
            </a:r>
            <a:endParaRPr lang="en-GB" dirty="0"/>
          </a:p>
        </p:txBody>
      </p:sp>
      <p:sp>
        <p:nvSpPr>
          <p:cNvPr id="3" name="Content Placeholder 2"/>
          <p:cNvSpPr>
            <a:spLocks noGrp="1"/>
          </p:cNvSpPr>
          <p:nvPr>
            <p:ph idx="1"/>
          </p:nvPr>
        </p:nvSpPr>
        <p:spPr/>
        <p:txBody>
          <a:bodyPr/>
          <a:lstStyle/>
          <a:p>
            <a:pPr marL="285750" indent="-285750"/>
            <a:r>
              <a:rPr lang="en-GB" dirty="0">
                <a:solidFill>
                  <a:schemeClr val="tx1">
                    <a:lumMod val="65000"/>
                    <a:lumOff val="35000"/>
                  </a:schemeClr>
                </a:solidFill>
              </a:rPr>
              <a:t>1 in 5 people </a:t>
            </a:r>
            <a:r>
              <a:rPr lang="en-GB" dirty="0" smtClean="0">
                <a:solidFill>
                  <a:schemeClr val="tx1">
                    <a:lumMod val="65000"/>
                    <a:lumOff val="35000"/>
                  </a:schemeClr>
                </a:solidFill>
              </a:rPr>
              <a:t>live </a:t>
            </a:r>
            <a:r>
              <a:rPr lang="en-GB" dirty="0">
                <a:solidFill>
                  <a:schemeClr val="tx1">
                    <a:lumMod val="65000"/>
                    <a:lumOff val="35000"/>
                  </a:schemeClr>
                </a:solidFill>
              </a:rPr>
              <a:t>in poverty</a:t>
            </a:r>
          </a:p>
          <a:p>
            <a:pPr marL="285750" indent="-285750"/>
            <a:r>
              <a:rPr lang="en-GB" dirty="0">
                <a:solidFill>
                  <a:schemeClr val="tx1">
                    <a:lumMod val="65000"/>
                    <a:lumOff val="35000"/>
                  </a:schemeClr>
                </a:solidFill>
              </a:rPr>
              <a:t>1 in 4 children </a:t>
            </a:r>
            <a:r>
              <a:rPr lang="en-GB" dirty="0" smtClean="0">
                <a:solidFill>
                  <a:schemeClr val="tx1">
                    <a:lumMod val="65000"/>
                    <a:lumOff val="35000"/>
                  </a:schemeClr>
                </a:solidFill>
              </a:rPr>
              <a:t>live </a:t>
            </a:r>
            <a:r>
              <a:rPr lang="en-GB" dirty="0">
                <a:solidFill>
                  <a:schemeClr val="tx1">
                    <a:lumMod val="65000"/>
                    <a:lumOff val="35000"/>
                  </a:schemeClr>
                </a:solidFill>
              </a:rPr>
              <a:t>in poverty</a:t>
            </a:r>
          </a:p>
          <a:p>
            <a:pPr marL="285750" indent="-285750"/>
            <a:r>
              <a:rPr lang="en-GB" dirty="0">
                <a:solidFill>
                  <a:schemeClr val="tx1">
                    <a:lumMod val="65000"/>
                    <a:lumOff val="35000"/>
                  </a:schemeClr>
                </a:solidFill>
              </a:rPr>
              <a:t>58% of people in poverty live in a household where someone is working</a:t>
            </a:r>
          </a:p>
          <a:p>
            <a:pPr marL="285750" indent="-285750"/>
            <a:r>
              <a:rPr lang="en-GB" dirty="0">
                <a:solidFill>
                  <a:schemeClr val="tx1">
                    <a:lumMod val="65000"/>
                    <a:lumOff val="35000"/>
                  </a:schemeClr>
                </a:solidFill>
              </a:rPr>
              <a:t>£62m less per year in Falkirk economy</a:t>
            </a:r>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5"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58" y="3377413"/>
            <a:ext cx="4064719" cy="10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flipV="1">
            <a:off x="2051720" y="3435846"/>
            <a:ext cx="22322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986268"/>
            <a:ext cx="1478424" cy="1067410"/>
          </a:xfrm>
          <a:prstGeom prst="rect">
            <a:avLst/>
          </a:prstGeom>
        </p:spPr>
      </p:pic>
    </p:spTree>
    <p:extLst>
      <p:ext uri="{BB962C8B-B14F-4D97-AF65-F5344CB8AC3E}">
        <p14:creationId xmlns:p14="http://schemas.microsoft.com/office/powerpoint/2010/main" val="389567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Towards a fairer </a:t>
            </a:r>
            <a:r>
              <a:rPr lang="en-GB" dirty="0" err="1" smtClean="0"/>
              <a:t>falkirk</a:t>
            </a:r>
            <a:endParaRPr lang="en-GB" dirty="0"/>
          </a:p>
        </p:txBody>
      </p:sp>
      <p:sp>
        <p:nvSpPr>
          <p:cNvPr id="3" name="Content Placeholder 2"/>
          <p:cNvSpPr>
            <a:spLocks noGrp="1"/>
          </p:cNvSpPr>
          <p:nvPr>
            <p:ph idx="1"/>
          </p:nvPr>
        </p:nvSpPr>
        <p:spPr/>
        <p:txBody>
          <a:bodyPr/>
          <a:lstStyle/>
          <a:p>
            <a:pPr marL="400050" lvl="1" indent="-342900">
              <a:buFont typeface="Arial" panose="020B0604020202020204" pitchFamily="34" charset="0"/>
              <a:buChar char="•"/>
            </a:pPr>
            <a:r>
              <a:rPr lang="en-GB" dirty="0" smtClean="0">
                <a:solidFill>
                  <a:schemeClr val="tx1">
                    <a:lumMod val="65000"/>
                    <a:lumOff val="35000"/>
                  </a:schemeClr>
                </a:solidFill>
              </a:rPr>
              <a:t>Fairer </a:t>
            </a:r>
            <a:r>
              <a:rPr lang="en-GB" dirty="0">
                <a:solidFill>
                  <a:schemeClr val="tx1">
                    <a:lumMod val="65000"/>
                    <a:lumOff val="35000"/>
                  </a:schemeClr>
                </a:solidFill>
              </a:rPr>
              <a:t>Access to </a:t>
            </a:r>
            <a:r>
              <a:rPr lang="en-GB" dirty="0">
                <a:solidFill>
                  <a:srgbClr val="FF0000"/>
                </a:solidFill>
              </a:rPr>
              <a:t>Services</a:t>
            </a:r>
          </a:p>
          <a:p>
            <a:pPr marL="400050" lvl="1" indent="-342900">
              <a:buFont typeface="Arial" panose="020B0604020202020204" pitchFamily="34" charset="0"/>
              <a:buChar char="•"/>
            </a:pPr>
            <a:r>
              <a:rPr lang="en-GB" dirty="0">
                <a:solidFill>
                  <a:schemeClr val="tx1">
                    <a:lumMod val="65000"/>
                    <a:lumOff val="35000"/>
                  </a:schemeClr>
                </a:solidFill>
              </a:rPr>
              <a:t>Fairer </a:t>
            </a:r>
            <a:r>
              <a:rPr lang="en-GB" dirty="0">
                <a:solidFill>
                  <a:srgbClr val="FFC000"/>
                </a:solidFill>
              </a:rPr>
              <a:t>Culture</a:t>
            </a:r>
          </a:p>
          <a:p>
            <a:pPr marL="400050" lvl="1" indent="-342900">
              <a:buFont typeface="Arial" panose="020B0604020202020204" pitchFamily="34" charset="0"/>
              <a:buChar char="•"/>
            </a:pPr>
            <a:r>
              <a:rPr lang="en-GB" dirty="0">
                <a:solidFill>
                  <a:schemeClr val="tx1">
                    <a:lumMod val="65000"/>
                    <a:lumOff val="35000"/>
                  </a:schemeClr>
                </a:solidFill>
              </a:rPr>
              <a:t>Fairer </a:t>
            </a:r>
            <a:r>
              <a:rPr lang="en-GB" dirty="0">
                <a:solidFill>
                  <a:srgbClr val="00B050"/>
                </a:solidFill>
              </a:rPr>
              <a:t>Money</a:t>
            </a:r>
          </a:p>
          <a:p>
            <a:pPr marL="400050" lvl="1" indent="-342900">
              <a:buFont typeface="Arial" panose="020B0604020202020204" pitchFamily="34" charset="0"/>
              <a:buChar char="•"/>
            </a:pPr>
            <a:r>
              <a:rPr lang="en-GB" dirty="0" smtClean="0">
                <a:solidFill>
                  <a:schemeClr val="tx1">
                    <a:lumMod val="65000"/>
                    <a:lumOff val="35000"/>
                  </a:schemeClr>
                </a:solidFill>
              </a:rPr>
              <a:t>Fairer </a:t>
            </a:r>
            <a:r>
              <a:rPr lang="en-GB" dirty="0" smtClean="0">
                <a:solidFill>
                  <a:srgbClr val="00B0F0"/>
                </a:solidFill>
              </a:rPr>
              <a:t>Childhood</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5"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58" y="3377413"/>
            <a:ext cx="4064719" cy="10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flipV="1">
            <a:off x="2051720" y="3396208"/>
            <a:ext cx="2232248" cy="327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20072" y="1491630"/>
            <a:ext cx="3240360" cy="1661993"/>
          </a:xfrm>
          <a:prstGeom prst="rect">
            <a:avLst/>
          </a:prstGeom>
          <a:noFill/>
        </p:spPr>
        <p:txBody>
          <a:bodyPr wrap="square" rtlCol="0">
            <a:spAutoFit/>
          </a:bodyPr>
          <a:lstStyle/>
          <a:p>
            <a:r>
              <a:rPr lang="en-GB" sz="2400" dirty="0" smtClean="0">
                <a:solidFill>
                  <a:schemeClr val="bg1">
                    <a:lumMod val="50000"/>
                  </a:schemeClr>
                </a:solidFill>
              </a:rPr>
              <a:t>“Poverty is both a cause and a consequence of poor access to services”</a:t>
            </a:r>
          </a:p>
          <a:p>
            <a:endParaRPr lang="en-GB" dirty="0"/>
          </a:p>
          <a:p>
            <a:r>
              <a:rPr lang="en-GB" sz="1200" dirty="0" smtClean="0">
                <a:solidFill>
                  <a:schemeClr val="bg1">
                    <a:lumMod val="50000"/>
                  </a:schemeClr>
                </a:solidFill>
              </a:rPr>
              <a:t>Towards a Fairer Falkirk 2019-2024</a:t>
            </a:r>
            <a:endParaRPr lang="en-GB" sz="1200" dirty="0">
              <a:solidFill>
                <a:schemeClr val="bg1">
                  <a:lumMod val="50000"/>
                </a:schemeClr>
              </a:solidFill>
            </a:endParaRPr>
          </a:p>
        </p:txBody>
      </p:sp>
    </p:spTree>
    <p:extLst>
      <p:ext uri="{BB962C8B-B14F-4D97-AF65-F5344CB8AC3E}">
        <p14:creationId xmlns:p14="http://schemas.microsoft.com/office/powerpoint/2010/main" val="30358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open data approach…</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6"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7864" y="1635646"/>
            <a:ext cx="2885924" cy="1440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79662"/>
            <a:ext cx="2296192" cy="1162447"/>
          </a:xfrm>
          <a:prstGeom prst="rect">
            <a:avLst/>
          </a:prstGeom>
        </p:spPr>
      </p:pic>
      <p:sp>
        <p:nvSpPr>
          <p:cNvPr id="8" name="TextBox 7"/>
          <p:cNvSpPr txBox="1"/>
          <p:nvPr/>
        </p:nvSpPr>
        <p:spPr>
          <a:xfrm>
            <a:off x="788056" y="3075806"/>
            <a:ext cx="720080" cy="400110"/>
          </a:xfrm>
          <a:prstGeom prst="rect">
            <a:avLst/>
          </a:prstGeom>
          <a:noFill/>
        </p:spPr>
        <p:txBody>
          <a:bodyPr wrap="square" rtlCol="0">
            <a:spAutoFit/>
          </a:bodyPr>
          <a:lstStyle/>
          <a:p>
            <a:r>
              <a:rPr lang="en-GB" sz="2000" b="1" dirty="0" smtClean="0">
                <a:solidFill>
                  <a:schemeClr val="accent1"/>
                </a:solidFill>
              </a:rPr>
              <a:t>OSM</a:t>
            </a:r>
            <a:endParaRPr lang="en-GB" sz="2000" b="1" dirty="0">
              <a:solidFill>
                <a:schemeClr val="accent1"/>
              </a:solidFill>
            </a:endParaRPr>
          </a:p>
        </p:txBody>
      </p:sp>
      <p:cxnSp>
        <p:nvCxnSpPr>
          <p:cNvPr id="10" name="Straight Arrow Connector 9"/>
          <p:cNvCxnSpPr/>
          <p:nvPr/>
        </p:nvCxnSpPr>
        <p:spPr>
          <a:xfrm>
            <a:off x="1907704" y="2427734"/>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7704" y="1986394"/>
            <a:ext cx="1152128" cy="369332"/>
          </a:xfrm>
          <a:prstGeom prst="rect">
            <a:avLst/>
          </a:prstGeom>
          <a:noFill/>
        </p:spPr>
        <p:txBody>
          <a:bodyPr wrap="square" rtlCol="0">
            <a:spAutoFit/>
          </a:bodyPr>
          <a:lstStyle/>
          <a:p>
            <a:r>
              <a:rPr lang="en-GB" b="1" dirty="0" smtClean="0">
                <a:solidFill>
                  <a:schemeClr val="accent1"/>
                </a:solidFill>
              </a:rPr>
              <a:t>Features</a:t>
            </a:r>
            <a:endParaRPr lang="en-GB" b="1" dirty="0">
              <a:solidFill>
                <a:schemeClr val="accent1"/>
              </a:solidFill>
            </a:endParaRPr>
          </a:p>
        </p:txBody>
      </p:sp>
      <p:sp>
        <p:nvSpPr>
          <p:cNvPr id="14" name="TextBox 13"/>
          <p:cNvSpPr txBox="1"/>
          <p:nvPr/>
        </p:nvSpPr>
        <p:spPr>
          <a:xfrm>
            <a:off x="1907704" y="2499742"/>
            <a:ext cx="1152128" cy="369332"/>
          </a:xfrm>
          <a:prstGeom prst="rect">
            <a:avLst/>
          </a:prstGeom>
          <a:noFill/>
        </p:spPr>
        <p:txBody>
          <a:bodyPr wrap="square" rtlCol="0">
            <a:spAutoFit/>
          </a:bodyPr>
          <a:lstStyle/>
          <a:p>
            <a:r>
              <a:rPr lang="en-GB" b="1" dirty="0" smtClean="0">
                <a:solidFill>
                  <a:schemeClr val="accent1"/>
                </a:solidFill>
              </a:rPr>
              <a:t>Mapping</a:t>
            </a:r>
            <a:endParaRPr lang="en-GB" b="1" dirty="0">
              <a:solidFill>
                <a:schemeClr val="accent1"/>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1800151"/>
            <a:ext cx="2164980" cy="1096021"/>
          </a:xfrm>
          <a:prstGeom prst="rect">
            <a:avLst/>
          </a:prstGeom>
        </p:spPr>
      </p:pic>
      <p:cxnSp>
        <p:nvCxnSpPr>
          <p:cNvPr id="17" name="Straight Arrow Connector 16"/>
          <p:cNvCxnSpPr/>
          <p:nvPr/>
        </p:nvCxnSpPr>
        <p:spPr>
          <a:xfrm>
            <a:off x="6305796" y="2355726"/>
            <a:ext cx="7864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8" idx="2"/>
          </p:cNvCxnSpPr>
          <p:nvPr/>
        </p:nvCxnSpPr>
        <p:spPr>
          <a:xfrm rot="10800000" flipV="1">
            <a:off x="1148096" y="3075806"/>
            <a:ext cx="6738642" cy="400110"/>
          </a:xfrm>
          <a:prstGeom prst="bentConnector4">
            <a:avLst>
              <a:gd name="adj1" fmla="val -60"/>
              <a:gd name="adj2" fmla="val 241517"/>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39952" y="3723878"/>
            <a:ext cx="1152128" cy="369332"/>
          </a:xfrm>
          <a:prstGeom prst="rect">
            <a:avLst/>
          </a:prstGeom>
          <a:noFill/>
        </p:spPr>
        <p:txBody>
          <a:bodyPr wrap="square" rtlCol="0">
            <a:spAutoFit/>
          </a:bodyPr>
          <a:lstStyle/>
          <a:p>
            <a:r>
              <a:rPr lang="en-GB" b="1" dirty="0" smtClean="0">
                <a:solidFill>
                  <a:schemeClr val="accent1"/>
                </a:solidFill>
              </a:rPr>
              <a:t>Features</a:t>
            </a:r>
            <a:endParaRPr lang="en-GB" b="1" dirty="0">
              <a:solidFill>
                <a:schemeClr val="accent1"/>
              </a:solidFill>
            </a:endParaRPr>
          </a:p>
        </p:txBody>
      </p:sp>
    </p:spTree>
    <p:extLst>
      <p:ext uri="{BB962C8B-B14F-4D97-AF65-F5344CB8AC3E}">
        <p14:creationId xmlns:p14="http://schemas.microsoft.com/office/powerpoint/2010/main" val="540019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Themes</a:t>
            </a:r>
            <a:endParaRPr lang="en-GB" dirty="0"/>
          </a:p>
        </p:txBody>
      </p:sp>
      <p:sp>
        <p:nvSpPr>
          <p:cNvPr id="3" name="Content Placeholder 2"/>
          <p:cNvSpPr>
            <a:spLocks noGrp="1"/>
          </p:cNvSpPr>
          <p:nvPr>
            <p:ph idx="1"/>
          </p:nvPr>
        </p:nvSpPr>
        <p:spPr/>
        <p:txBody>
          <a:bodyPr>
            <a:normAutofit/>
          </a:bodyPr>
          <a:lstStyle/>
          <a:p>
            <a:pPr marL="0" indent="0">
              <a:lnSpc>
                <a:spcPct val="200000"/>
              </a:lnSpc>
              <a:spcBef>
                <a:spcPts val="0"/>
              </a:spcBef>
              <a:buNone/>
            </a:pPr>
            <a:r>
              <a:rPr lang="en-GB" dirty="0"/>
              <a:t>	</a:t>
            </a:r>
            <a:r>
              <a:rPr lang="en-GB" dirty="0" smtClean="0"/>
              <a:t>	Digital Access	</a:t>
            </a:r>
          </a:p>
          <a:p>
            <a:pPr marL="0" indent="0">
              <a:lnSpc>
                <a:spcPct val="200000"/>
              </a:lnSpc>
              <a:spcBef>
                <a:spcPts val="0"/>
              </a:spcBef>
              <a:buNone/>
            </a:pPr>
            <a:r>
              <a:rPr lang="en-GB" dirty="0"/>
              <a:t>	</a:t>
            </a:r>
            <a:r>
              <a:rPr lang="en-GB" dirty="0" smtClean="0"/>
              <a:t>	Community Food Provision</a:t>
            </a:r>
          </a:p>
          <a:p>
            <a:pPr marL="0" indent="0">
              <a:lnSpc>
                <a:spcPct val="200000"/>
              </a:lnSpc>
              <a:spcBef>
                <a:spcPts val="0"/>
              </a:spcBef>
              <a:buNone/>
            </a:pPr>
            <a:r>
              <a:rPr lang="en-GB" dirty="0" smtClean="0"/>
              <a:t>		Community Information &amp; Advice</a:t>
            </a:r>
          </a:p>
          <a:p>
            <a:pPr marL="0" indent="0">
              <a:lnSpc>
                <a:spcPct val="200000"/>
              </a:lnSpc>
              <a:spcBef>
                <a:spcPts val="0"/>
              </a:spcBef>
              <a:buNone/>
            </a:pPr>
            <a:r>
              <a:rPr lang="en-GB" dirty="0" smtClean="0"/>
              <a:t>		Council Help &amp; Advice</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072" y="1666399"/>
            <a:ext cx="552527" cy="4001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019" y="2362493"/>
            <a:ext cx="590632" cy="4382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072" y="3077276"/>
            <a:ext cx="466790" cy="45726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9888" y="3797031"/>
            <a:ext cx="419158" cy="476316"/>
          </a:xfrm>
          <a:prstGeom prst="rect">
            <a:avLst/>
          </a:prstGeom>
        </p:spPr>
      </p:pic>
    </p:spTree>
    <p:extLst>
      <p:ext uri="{BB962C8B-B14F-4D97-AF65-F5344CB8AC3E}">
        <p14:creationId xmlns:p14="http://schemas.microsoft.com/office/powerpoint/2010/main" val="2782244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 CREATION</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grpSp>
        <p:nvGrpSpPr>
          <p:cNvPr id="31" name="Group 30"/>
          <p:cNvGrpSpPr/>
          <p:nvPr/>
        </p:nvGrpSpPr>
        <p:grpSpPr>
          <a:xfrm>
            <a:off x="1475657" y="1237456"/>
            <a:ext cx="6120680" cy="3206502"/>
            <a:chOff x="131292" y="114432"/>
            <a:chExt cx="10503226" cy="5565941"/>
          </a:xfrm>
        </p:grpSpPr>
        <p:sp>
          <p:nvSpPr>
            <p:cNvPr id="32" name="Rectangle 31"/>
            <p:cNvSpPr/>
            <p:nvPr/>
          </p:nvSpPr>
          <p:spPr>
            <a:xfrm>
              <a:off x="331191" y="180654"/>
              <a:ext cx="4992585" cy="1983026"/>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2" y="838297"/>
              <a:ext cx="1717866" cy="869670"/>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464" y="2584962"/>
              <a:ext cx="1256061" cy="635881"/>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00" y="3717437"/>
              <a:ext cx="1296245" cy="656224"/>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1458" y="2628949"/>
              <a:ext cx="1560505" cy="1006078"/>
            </a:xfrm>
            <a:prstGeom prst="rect">
              <a:avLst/>
            </a:prstGeom>
          </p:spPr>
        </p:pic>
        <p:sp>
          <p:nvSpPr>
            <p:cNvPr id="37" name="TextBox 36"/>
            <p:cNvSpPr txBox="1"/>
            <p:nvPr/>
          </p:nvSpPr>
          <p:spPr>
            <a:xfrm>
              <a:off x="1457337" y="583871"/>
              <a:ext cx="6909795" cy="710617"/>
            </a:xfrm>
            <a:prstGeom prst="rect">
              <a:avLst/>
            </a:prstGeom>
            <a:noFill/>
          </p:spPr>
          <p:txBody>
            <a:bodyPr wrap="square" rtlCol="0">
              <a:spAutoFit/>
            </a:bodyPr>
            <a:lstStyle/>
            <a:p>
              <a:r>
                <a:rPr lang="en-GB" sz="1200" b="1" i="1" dirty="0" smtClean="0">
                  <a:solidFill>
                    <a:schemeClr val="tx1">
                      <a:lumMod val="65000"/>
                      <a:lumOff val="35000"/>
                    </a:schemeClr>
                  </a:solidFill>
                </a:rPr>
                <a:t>Are there geographic features </a:t>
              </a:r>
            </a:p>
            <a:p>
              <a:r>
                <a:rPr lang="en-GB" sz="1200" b="1" i="1" dirty="0" smtClean="0">
                  <a:solidFill>
                    <a:schemeClr val="tx1">
                      <a:lumMod val="65000"/>
                      <a:lumOff val="35000"/>
                    </a:schemeClr>
                  </a:solidFill>
                </a:rPr>
                <a:t>captured within OSM ?</a:t>
              </a:r>
              <a:endParaRPr lang="en-GB" sz="1200" b="1" i="1" dirty="0">
                <a:solidFill>
                  <a:schemeClr val="tx1">
                    <a:lumMod val="65000"/>
                    <a:lumOff val="35000"/>
                  </a:schemeClr>
                </a:solidFill>
              </a:endParaRPr>
            </a:p>
          </p:txBody>
        </p:sp>
        <p:sp>
          <p:nvSpPr>
            <p:cNvPr id="38" name="TextBox 37"/>
            <p:cNvSpPr txBox="1"/>
            <p:nvPr/>
          </p:nvSpPr>
          <p:spPr>
            <a:xfrm>
              <a:off x="323100" y="114432"/>
              <a:ext cx="2673680" cy="400109"/>
            </a:xfrm>
            <a:prstGeom prst="rect">
              <a:avLst/>
            </a:prstGeom>
            <a:noFill/>
          </p:spPr>
          <p:txBody>
            <a:bodyPr wrap="none" rtlCol="0">
              <a:spAutoFit/>
            </a:bodyPr>
            <a:lstStyle/>
            <a:p>
              <a:r>
                <a:rPr lang="en-GB" sz="2000" b="1" i="1" dirty="0" smtClean="0"/>
                <a:t>Define the data needed</a:t>
              </a:r>
              <a:endParaRPr lang="en-GB" sz="2000" b="1" i="1" dirty="0"/>
            </a:p>
          </p:txBody>
        </p:sp>
        <p:sp>
          <p:nvSpPr>
            <p:cNvPr id="39" name="TextBox 38"/>
            <p:cNvSpPr txBox="1"/>
            <p:nvPr/>
          </p:nvSpPr>
          <p:spPr>
            <a:xfrm>
              <a:off x="1442399" y="1344941"/>
              <a:ext cx="3652726" cy="710617"/>
            </a:xfrm>
            <a:prstGeom prst="rect">
              <a:avLst/>
            </a:prstGeom>
            <a:noFill/>
          </p:spPr>
          <p:txBody>
            <a:bodyPr wrap="none" rtlCol="0">
              <a:spAutoFit/>
            </a:bodyPr>
            <a:lstStyle/>
            <a:p>
              <a:r>
                <a:rPr lang="en-GB" sz="1200" b="1" i="1" dirty="0" smtClean="0">
                  <a:solidFill>
                    <a:schemeClr val="tx1">
                      <a:lumMod val="65000"/>
                      <a:lumOff val="35000"/>
                    </a:schemeClr>
                  </a:solidFill>
                </a:rPr>
                <a:t>Are there appropriate OSM tags</a:t>
              </a:r>
            </a:p>
            <a:p>
              <a:r>
                <a:rPr lang="en-GB" sz="1200" b="1" i="1" dirty="0">
                  <a:solidFill>
                    <a:schemeClr val="tx1">
                      <a:lumMod val="65000"/>
                      <a:lumOff val="35000"/>
                    </a:schemeClr>
                  </a:solidFill>
                </a:rPr>
                <a:t>t</a:t>
              </a:r>
              <a:r>
                <a:rPr lang="en-GB" sz="1200" b="1" i="1" dirty="0" smtClean="0">
                  <a:solidFill>
                    <a:schemeClr val="tx1">
                      <a:lumMod val="65000"/>
                      <a:lumOff val="35000"/>
                    </a:schemeClr>
                  </a:solidFill>
                </a:rPr>
                <a:t>o describe these features</a:t>
              </a:r>
              <a:r>
                <a:rPr lang="en-GB" sz="1200" b="1" dirty="0" smtClean="0">
                  <a:solidFill>
                    <a:schemeClr val="tx1">
                      <a:lumMod val="65000"/>
                      <a:lumOff val="35000"/>
                    </a:schemeClr>
                  </a:solidFill>
                </a:rPr>
                <a:t>? </a:t>
              </a:r>
              <a:endParaRPr lang="en-GB" sz="1200" b="1" dirty="0">
                <a:solidFill>
                  <a:schemeClr val="tx1">
                    <a:lumMod val="65000"/>
                    <a:lumOff val="35000"/>
                  </a:schemeClr>
                </a:solidFill>
              </a:endParaRPr>
            </a:p>
          </p:txBody>
        </p:sp>
        <p:sp>
          <p:nvSpPr>
            <p:cNvPr id="40" name="TextBox 39"/>
            <p:cNvSpPr txBox="1"/>
            <p:nvPr/>
          </p:nvSpPr>
          <p:spPr>
            <a:xfrm>
              <a:off x="1434306" y="2771118"/>
              <a:ext cx="3112759" cy="521119"/>
            </a:xfrm>
            <a:prstGeom prst="rect">
              <a:avLst/>
            </a:prstGeom>
            <a:noFill/>
          </p:spPr>
          <p:txBody>
            <a:bodyPr wrap="none" rtlCol="0">
              <a:spAutoFit/>
            </a:bodyPr>
            <a:lstStyle/>
            <a:p>
              <a:r>
                <a:rPr lang="en-GB" sz="1200" b="1" i="1" dirty="0" smtClean="0">
                  <a:solidFill>
                    <a:schemeClr val="tx1">
                      <a:lumMod val="65000"/>
                      <a:lumOff val="35000"/>
                    </a:schemeClr>
                  </a:solidFill>
                </a:rPr>
                <a:t>Define the tagging</a:t>
              </a:r>
              <a:r>
                <a:rPr lang="en-GB" sz="1600" b="1" i="1" dirty="0" smtClean="0">
                  <a:solidFill>
                    <a:schemeClr val="tx1">
                      <a:lumMod val="65000"/>
                      <a:lumOff val="35000"/>
                    </a:schemeClr>
                  </a:solidFill>
                </a:rPr>
                <a:t> </a:t>
              </a:r>
              <a:r>
                <a:rPr lang="en-GB" sz="1200" b="1" i="1" dirty="0" smtClean="0">
                  <a:solidFill>
                    <a:schemeClr val="tx1">
                      <a:lumMod val="65000"/>
                      <a:lumOff val="35000"/>
                    </a:schemeClr>
                  </a:solidFill>
                </a:rPr>
                <a:t>scheme</a:t>
              </a:r>
              <a:endParaRPr lang="en-GB" sz="1200" b="1" i="1" dirty="0">
                <a:solidFill>
                  <a:schemeClr val="tx1">
                    <a:lumMod val="65000"/>
                    <a:lumOff val="35000"/>
                  </a:schemeClr>
                </a:solidFill>
              </a:endParaRPr>
            </a:p>
          </p:txBody>
        </p:sp>
        <p:cxnSp>
          <p:nvCxnSpPr>
            <p:cNvPr id="41" name="Straight Arrow Connector 40"/>
            <p:cNvCxnSpPr/>
            <p:nvPr/>
          </p:nvCxnSpPr>
          <p:spPr>
            <a:xfrm>
              <a:off x="4002539" y="2935113"/>
              <a:ext cx="512817"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1523601" y="3805469"/>
              <a:ext cx="3056115" cy="480823"/>
            </a:xfrm>
            <a:prstGeom prst="rect">
              <a:avLst/>
            </a:prstGeom>
            <a:noFill/>
          </p:spPr>
          <p:txBody>
            <a:bodyPr wrap="square" rtlCol="0">
              <a:spAutoFit/>
            </a:bodyPr>
            <a:lstStyle/>
            <a:p>
              <a:r>
                <a:rPr lang="en-GB" sz="1200" b="1" i="1" dirty="0" smtClean="0">
                  <a:solidFill>
                    <a:schemeClr val="tx1">
                      <a:lumMod val="65000"/>
                      <a:lumOff val="35000"/>
                    </a:schemeClr>
                  </a:solidFill>
                </a:rPr>
                <a:t>Add data &amp; tags to OSM</a:t>
              </a:r>
            </a:p>
          </p:txBody>
        </p:sp>
        <p:sp>
          <p:nvSpPr>
            <p:cNvPr id="43" name="TextBox 42"/>
            <p:cNvSpPr txBox="1"/>
            <p:nvPr/>
          </p:nvSpPr>
          <p:spPr>
            <a:xfrm>
              <a:off x="4142211" y="5254002"/>
              <a:ext cx="1862883" cy="426371"/>
            </a:xfrm>
            <a:prstGeom prst="rect">
              <a:avLst/>
            </a:prstGeom>
            <a:noFill/>
          </p:spPr>
          <p:txBody>
            <a:bodyPr wrap="none" rtlCol="0">
              <a:spAutoFit/>
            </a:bodyPr>
            <a:lstStyle/>
            <a:p>
              <a:r>
                <a:rPr lang="en-GB" sz="1200" b="1" i="1" dirty="0" smtClean="0">
                  <a:solidFill>
                    <a:schemeClr val="tx1">
                      <a:lumMod val="65000"/>
                      <a:lumOff val="35000"/>
                    </a:schemeClr>
                  </a:solidFill>
                </a:rPr>
                <a:t>OSM Database</a:t>
              </a:r>
              <a:endParaRPr lang="en-GB" sz="1200" b="1" i="1" dirty="0">
                <a:solidFill>
                  <a:schemeClr val="tx1">
                    <a:lumMod val="65000"/>
                    <a:lumOff val="35000"/>
                  </a:schemeClr>
                </a:solidFill>
              </a:endParaRPr>
            </a:p>
          </p:txBody>
        </p:sp>
        <p:sp>
          <p:nvSpPr>
            <p:cNvPr id="44" name="TextBox 43"/>
            <p:cNvSpPr txBox="1"/>
            <p:nvPr/>
          </p:nvSpPr>
          <p:spPr>
            <a:xfrm>
              <a:off x="4131458" y="2246408"/>
              <a:ext cx="2201620" cy="426371"/>
            </a:xfrm>
            <a:prstGeom prst="rect">
              <a:avLst/>
            </a:prstGeom>
            <a:noFill/>
          </p:spPr>
          <p:txBody>
            <a:bodyPr wrap="none" rtlCol="0">
              <a:spAutoFit/>
            </a:bodyPr>
            <a:lstStyle/>
            <a:p>
              <a:r>
                <a:rPr lang="en-GB" sz="1200" b="1" i="1" dirty="0" smtClean="0">
                  <a:solidFill>
                    <a:schemeClr val="tx1">
                      <a:lumMod val="65000"/>
                      <a:lumOff val="35000"/>
                    </a:schemeClr>
                  </a:solidFill>
                </a:rPr>
                <a:t>New theme config</a:t>
              </a:r>
              <a:endParaRPr lang="en-GB" sz="1200" b="1" i="1" dirty="0">
                <a:solidFill>
                  <a:schemeClr val="tx1">
                    <a:lumMod val="65000"/>
                    <a:lumOff val="35000"/>
                  </a:schemeClr>
                </a:solidFill>
              </a:endParaRPr>
            </a:p>
          </p:txBody>
        </p:sp>
        <p:sp>
          <p:nvSpPr>
            <p:cNvPr id="45" name="Rectangle 44"/>
            <p:cNvSpPr/>
            <p:nvPr/>
          </p:nvSpPr>
          <p:spPr>
            <a:xfrm>
              <a:off x="6410443" y="2246408"/>
              <a:ext cx="2477567" cy="426371"/>
            </a:xfrm>
            <a:prstGeom prst="rect">
              <a:avLst/>
            </a:prstGeom>
          </p:spPr>
          <p:txBody>
            <a:bodyPr wrap="none">
              <a:spAutoFit/>
            </a:bodyPr>
            <a:lstStyle/>
            <a:p>
              <a:r>
                <a:rPr lang="en-GB" sz="1200" b="1" i="1" dirty="0" smtClean="0">
                  <a:solidFill>
                    <a:schemeClr val="tx1">
                      <a:lumMod val="65000"/>
                      <a:lumOff val="35000"/>
                    </a:schemeClr>
                  </a:solidFill>
                </a:rPr>
                <a:t>Our Falkirk web map</a:t>
              </a:r>
              <a:endParaRPr lang="en-GB" sz="1200" b="1" i="1" dirty="0">
                <a:solidFill>
                  <a:schemeClr val="tx1">
                    <a:lumMod val="65000"/>
                    <a:lumOff val="35000"/>
                  </a:schemeClr>
                </a:solidFill>
              </a:endParaRPr>
            </a:p>
          </p:txBody>
        </p: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7094" y="2611493"/>
              <a:ext cx="2056277" cy="104099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307" y="4257859"/>
              <a:ext cx="1640805" cy="830658"/>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60270" y="2749999"/>
              <a:ext cx="1874248" cy="948838"/>
            </a:xfrm>
            <a:prstGeom prst="rect">
              <a:avLst/>
            </a:prstGeom>
          </p:spPr>
        </p:pic>
        <p:cxnSp>
          <p:nvCxnSpPr>
            <p:cNvPr id="49" name="Straight Arrow Connector 29"/>
            <p:cNvCxnSpPr/>
            <p:nvPr/>
          </p:nvCxnSpPr>
          <p:spPr>
            <a:xfrm rot="16200000" flipH="1">
              <a:off x="2894392" y="3532822"/>
              <a:ext cx="474281" cy="1742012"/>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388350" y="2910661"/>
              <a:ext cx="807673"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V="1">
              <a:off x="5458020" y="3907708"/>
              <a:ext cx="738003" cy="4668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2238206" y="2202555"/>
              <a:ext cx="0" cy="52471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2241662" y="3262976"/>
              <a:ext cx="0" cy="52471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53800" y="2270693"/>
              <a:ext cx="1119967" cy="566984"/>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40020" y="3043808"/>
              <a:ext cx="865848" cy="438336"/>
            </a:xfrm>
            <a:prstGeom prst="rect">
              <a:avLst/>
            </a:prstGeom>
          </p:spPr>
        </p:pic>
        <p:sp>
          <p:nvSpPr>
            <p:cNvPr id="56" name="TextBox 55"/>
            <p:cNvSpPr txBox="1"/>
            <p:nvPr/>
          </p:nvSpPr>
          <p:spPr>
            <a:xfrm>
              <a:off x="9016123" y="3766734"/>
              <a:ext cx="1559729" cy="710618"/>
            </a:xfrm>
            <a:prstGeom prst="rect">
              <a:avLst/>
            </a:prstGeom>
            <a:noFill/>
          </p:spPr>
          <p:txBody>
            <a:bodyPr wrap="none" rtlCol="0">
              <a:spAutoFit/>
            </a:bodyPr>
            <a:lstStyle/>
            <a:p>
              <a:pPr algn="ctr"/>
              <a:r>
                <a:rPr lang="en-GB" sz="1200" b="1" i="1" dirty="0" smtClean="0">
                  <a:solidFill>
                    <a:schemeClr val="tx1">
                      <a:lumMod val="65000"/>
                      <a:lumOff val="35000"/>
                    </a:schemeClr>
                  </a:solidFill>
                </a:rPr>
                <a:t>Community </a:t>
              </a:r>
            </a:p>
            <a:p>
              <a:pPr algn="ctr"/>
              <a:r>
                <a:rPr lang="en-GB" sz="1200" b="1" i="1" dirty="0" smtClean="0">
                  <a:solidFill>
                    <a:schemeClr val="tx1">
                      <a:lumMod val="65000"/>
                      <a:lumOff val="35000"/>
                    </a:schemeClr>
                  </a:solidFill>
                </a:rPr>
                <a:t>Feedback</a:t>
              </a:r>
              <a:endParaRPr lang="en-GB" sz="1200" b="1" i="1" dirty="0">
                <a:solidFill>
                  <a:schemeClr val="tx1">
                    <a:lumMod val="65000"/>
                    <a:lumOff val="35000"/>
                  </a:schemeClr>
                </a:solidFill>
              </a:endParaRPr>
            </a:p>
          </p:txBody>
        </p:sp>
      </p:grpSp>
    </p:spTree>
    <p:extLst>
      <p:ext uri="{BB962C8B-B14F-4D97-AF65-F5344CB8AC3E}">
        <p14:creationId xmlns:p14="http://schemas.microsoft.com/office/powerpoint/2010/main" val="151608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Theme Tags</a:t>
            </a:r>
            <a:endParaRPr lang="en-GB" dirty="0"/>
          </a:p>
        </p:txBody>
      </p:sp>
      <p:sp>
        <p:nvSpPr>
          <p:cNvPr id="4" name="Date Placeholder 3"/>
          <p:cNvSpPr>
            <a:spLocks noGrp="1"/>
          </p:cNvSpPr>
          <p:nvPr>
            <p:ph type="dt" sz="half" idx="2"/>
          </p:nvPr>
        </p:nvSpPr>
        <p:spPr/>
        <p:txBody>
          <a:bodyPr/>
          <a:lstStyle/>
          <a:p>
            <a:fld id="{A3D76E3C-1F76-4117-8C9C-539621D25CD5}" type="datetime1">
              <a:rPr lang="en-GB" smtClean="0"/>
              <a:t>01/07/2019</a:t>
            </a:fld>
            <a:endParaRPr lang="en-GB" dirty="0"/>
          </a:p>
        </p:txBody>
      </p:sp>
      <p:pic>
        <p:nvPicPr>
          <p:cNvPr id="6" name="Content Placeholder 5"/>
          <p:cNvPicPr>
            <a:picLocks noGrp="1" noChangeAspect="1"/>
          </p:cNvPicPr>
          <p:nvPr>
            <p:ph idx="1"/>
          </p:nvPr>
        </p:nvPicPr>
        <p:blipFill>
          <a:blip r:embed="rId3"/>
          <a:stretch>
            <a:fillRect/>
          </a:stretch>
        </p:blipFill>
        <p:spPr>
          <a:xfrm>
            <a:off x="1691680" y="935286"/>
            <a:ext cx="5234418" cy="3508672"/>
          </a:xfrm>
          <a:prstGeom prst="rect">
            <a:avLst/>
          </a:prstGeom>
        </p:spPr>
      </p:pic>
    </p:spTree>
    <p:extLst>
      <p:ext uri="{BB962C8B-B14F-4D97-AF65-F5344CB8AC3E}">
        <p14:creationId xmlns:p14="http://schemas.microsoft.com/office/powerpoint/2010/main" val="1321056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2190</Words>
  <Application>Microsoft Office PowerPoint</Application>
  <PresentationFormat>On-screen Show (16:9)</PresentationFormat>
  <Paragraphs>265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Source Sans Pro</vt:lpstr>
      <vt:lpstr>Times New Roman</vt:lpstr>
      <vt:lpstr>Trebuchet MS</vt:lpstr>
      <vt:lpstr>Office Theme</vt:lpstr>
      <vt:lpstr>OUR Falkirk</vt:lpstr>
      <vt:lpstr>Introductions…</vt:lpstr>
      <vt:lpstr>ODI Data Stimulus fund</vt:lpstr>
      <vt:lpstr>Towards a fairer falkirk</vt:lpstr>
      <vt:lpstr>Towards a fairer falkirk</vt:lpstr>
      <vt:lpstr>an open data approach…</vt:lpstr>
      <vt:lpstr>Data Themes</vt:lpstr>
      <vt:lpstr>THEME CREATION</vt:lpstr>
      <vt:lpstr>Data Theme Tags</vt:lpstr>
      <vt:lpstr>Data theme tags</vt:lpstr>
      <vt:lpstr>Data THEME CONFIG</vt:lpstr>
      <vt:lpstr>Data theme CONFIG</vt:lpstr>
      <vt:lpstr>Data theme config</vt:lpstr>
      <vt:lpstr>Our Falkirk</vt:lpstr>
      <vt:lpstr>outcomes</vt:lpstr>
      <vt:lpstr>Future perspectives</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dc:creator>
  <cp:lastModifiedBy>Alison Moon</cp:lastModifiedBy>
  <cp:revision>98</cp:revision>
  <cp:lastPrinted>2019-06-27T07:16:15Z</cp:lastPrinted>
  <dcterms:created xsi:type="dcterms:W3CDTF">2018-04-19T13:36:18Z</dcterms:created>
  <dcterms:modified xsi:type="dcterms:W3CDTF">2019-07-01T12:06:39Z</dcterms:modified>
</cp:coreProperties>
</file>