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394" r:id="rId3"/>
    <p:sldId id="396" r:id="rId4"/>
    <p:sldId id="395" r:id="rId5"/>
    <p:sldId id="370" r:id="rId6"/>
    <p:sldId id="385" r:id="rId7"/>
    <p:sldId id="279" r:id="rId8"/>
    <p:sldId id="333" r:id="rId9"/>
    <p:sldId id="386" r:id="rId10"/>
    <p:sldId id="387" r:id="rId11"/>
    <p:sldId id="391" r:id="rId12"/>
    <p:sldId id="392" r:id="rId13"/>
    <p:sldId id="397" r:id="rId14"/>
    <p:sldId id="390" r:id="rId15"/>
    <p:sldId id="283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3399"/>
    <a:srgbClr val="FFFF66"/>
    <a:srgbClr val="FF9966"/>
    <a:srgbClr val="800080"/>
    <a:srgbClr val="FF5050"/>
    <a:srgbClr val="006600"/>
    <a:srgbClr val="FF0066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963B70-050A-4077-9354-5BC9C660625B}" v="308" dt="2019-06-28T12:16:23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85448" autoAdjust="0"/>
  </p:normalViewPr>
  <p:slideViewPr>
    <p:cSldViewPr>
      <p:cViewPr varScale="1">
        <p:scale>
          <a:sx n="74" d="100"/>
          <a:sy n="74" d="100"/>
        </p:scale>
        <p:origin x="16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E104-7ED1-4205-94B2-1E081D3F4CA0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38B10-3AE2-420B-9C31-EBAF1CD5B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A045-391F-2843-A9F8-4D312F70A8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24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Lizard Airfield (</a:t>
            </a:r>
            <a:r>
              <a:rPr lang="en-GB" dirty="0" err="1"/>
              <a:t>Predannack</a:t>
            </a:r>
            <a:r>
              <a:rPr lang="en-GB" dirty="0"/>
              <a:t>) – Track exists on ROW but most common usage is not the definitive -&gt; duty of care on definitive (access land)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61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Marshfield no. 1 -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Marshfield no.2 -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3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4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Crowd Editing</a:t>
            </a:r>
          </a:p>
          <a:p>
            <a:pPr marL="171450" indent="-171450">
              <a:buFontTx/>
              <a:buChar char="-"/>
            </a:pPr>
            <a:r>
              <a:rPr lang="en-GB" dirty="0"/>
              <a:t>In-field app – Editing app for rangers/volunteer teams to use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Splitting objects</a:t>
            </a:r>
          </a:p>
          <a:p>
            <a:pPr marL="171450" indent="-171450">
              <a:buFontTx/>
              <a:buChar char="-"/>
            </a:pPr>
            <a:r>
              <a:rPr lang="en-GB" dirty="0"/>
              <a:t>OSM sticks to physical – split objects per access rights? (</a:t>
            </a:r>
            <a:r>
              <a:rPr lang="en-GB" dirty="0" err="1"/>
              <a:t>PRoW</a:t>
            </a:r>
            <a:r>
              <a:rPr lang="en-GB" dirty="0"/>
              <a:t>, permissive, pay for entry even if no visible change on the ground)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Licensing</a:t>
            </a:r>
          </a:p>
          <a:p>
            <a:pPr marL="171450" indent="-171450">
              <a:buFontTx/>
              <a:buChar char="-"/>
            </a:pPr>
            <a:r>
              <a:rPr lang="en-GB" dirty="0"/>
              <a:t>Can others (e.g. OS, Google etc.) make use of the data? Unable to due to licencing terms.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Consistency &amp; Monitoring</a:t>
            </a:r>
          </a:p>
          <a:p>
            <a:pPr marL="0" indent="0">
              <a:buFontTx/>
              <a:buNone/>
            </a:pPr>
            <a:r>
              <a:rPr lang="en-GB" dirty="0"/>
              <a:t>- Have schema and monitoring process – enforcing an agreed standard of paths on NT Land.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210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8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0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dirty="0">
                <a:solidFill>
                  <a:schemeClr val="bg1"/>
                </a:solidFill>
                <a:latin typeface="+mn-lt"/>
              </a:rPr>
              <a:t>Path Inventory</a:t>
            </a:r>
          </a:p>
          <a:p>
            <a:pPr marL="171450" indent="-171450">
              <a:buFontTx/>
              <a:buChar char="-"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No central map of path networks on NT manged land.</a:t>
            </a:r>
          </a:p>
          <a:p>
            <a:pPr marL="171450" indent="-171450">
              <a:buFontTx/>
              <a:buChar char="-"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Paths provide access to places in our care – improving health, well-being and strengthening engagement with nature</a:t>
            </a:r>
          </a:p>
          <a:p>
            <a:pPr marL="171450" indent="-171450">
              <a:buFontTx/>
              <a:buChar char="-"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No management oversight of scale, distribution and condition of path networks.</a:t>
            </a:r>
          </a:p>
          <a:p>
            <a:pPr marL="628650" lvl="1" indent="-171450">
              <a:buFontTx/>
              <a:buChar char="-"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Unable to demonstrate or promote scale, report on path network condition or plan for investment</a:t>
            </a:r>
          </a:p>
          <a:p>
            <a:pPr marL="171450" lvl="0" indent="-171450">
              <a:buFontTx/>
              <a:buChar char="-"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Path inventory forms basis of key NT </a:t>
            </a:r>
            <a:r>
              <a:rPr lang="en-GB" sz="1200" b="0" dirty="0" err="1">
                <a:solidFill>
                  <a:schemeClr val="bg1"/>
                </a:solidFill>
                <a:latin typeface="+mn-lt"/>
              </a:rPr>
              <a:t>intiatives</a:t>
            </a:r>
            <a:r>
              <a:rPr lang="en-GB" sz="1200" b="0" dirty="0">
                <a:solidFill>
                  <a:schemeClr val="bg1"/>
                </a:solidFill>
                <a:latin typeface="+mn-lt"/>
              </a:rPr>
              <a:t> – having an inventory feeds into identifying paths which are key for access to properties (primary paths). Paths are needed to curate trails.</a:t>
            </a:r>
          </a:p>
          <a:p>
            <a:pPr marL="628650" lvl="1" indent="-171450">
              <a:buFontTx/>
              <a:buChar char="-"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Feeds into asset management (looking after what we’ve got) and future trail curation apps).</a:t>
            </a:r>
          </a:p>
          <a:p>
            <a:pPr marL="0" lvl="0" indent="0">
              <a:buFontTx/>
              <a:buNone/>
            </a:pPr>
            <a:endParaRPr lang="en-GB" sz="1200" b="0" dirty="0">
              <a:solidFill>
                <a:schemeClr val="bg1"/>
              </a:solidFill>
              <a:latin typeface="+mn-lt"/>
            </a:endParaRPr>
          </a:p>
          <a:p>
            <a:pPr marL="0" lvl="0" indent="0">
              <a:buFontTx/>
              <a:buNone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Proposal</a:t>
            </a:r>
          </a:p>
          <a:p>
            <a:pPr marL="171450" lvl="0" indent="-171450">
              <a:buFontTx/>
              <a:buChar char="-"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Key: Path data</a:t>
            </a:r>
          </a:p>
          <a:p>
            <a:pPr marL="628650" lvl="1" indent="-171450">
              <a:buFontTx/>
              <a:buChar char="-"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Estimates of ~20K KM of </a:t>
            </a:r>
            <a:r>
              <a:rPr lang="en-GB" sz="1200" b="0" dirty="0" err="1">
                <a:solidFill>
                  <a:schemeClr val="bg1"/>
                </a:solidFill>
                <a:latin typeface="+mn-lt"/>
              </a:rPr>
              <a:t>PRoW</a:t>
            </a:r>
            <a:r>
              <a:rPr lang="en-GB" sz="1200" b="0" dirty="0">
                <a:solidFill>
                  <a:schemeClr val="bg1"/>
                </a:solidFill>
                <a:latin typeface="+mn-lt"/>
              </a:rPr>
              <a:t> and permissive paths on NT managed land</a:t>
            </a:r>
          </a:p>
          <a:p>
            <a:pPr marL="628650" lvl="1" indent="-171450">
              <a:buFontTx/>
              <a:buChar char="-"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Traditional survey methods impractical</a:t>
            </a:r>
          </a:p>
          <a:p>
            <a:pPr marL="628650" lvl="1" indent="-171450">
              <a:buFontTx/>
              <a:buChar char="-"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Propose to utilise our property networks of rangers, volunteers, VE staff to verify routes on the ground and build the path inventory</a:t>
            </a:r>
          </a:p>
          <a:p>
            <a:pPr marL="1085850" lvl="2" indent="-171450">
              <a:buFontTx/>
              <a:buChar char="-"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By definition – have the best knowledge of where the routes are and who can access them (legally or permissive or pay for entry).</a:t>
            </a:r>
          </a:p>
          <a:p>
            <a:pPr marL="1085850" lvl="2" indent="-171450">
              <a:buFontTx/>
              <a:buChar char="-"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External volunteers or OSM </a:t>
            </a:r>
          </a:p>
          <a:p>
            <a:pPr marL="171450" lvl="0" indent="-171450">
              <a:buFontTx/>
              <a:buChar char="-"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Build and inventory using local knowledge to verify routes</a:t>
            </a:r>
          </a:p>
          <a:p>
            <a:pPr marL="171450" indent="-171450">
              <a:buFontTx/>
              <a:buChar char="-"/>
            </a:pPr>
            <a:endParaRPr lang="en-GB" sz="1200" b="0" dirty="0">
              <a:solidFill>
                <a:schemeClr val="bg1"/>
              </a:solidFill>
              <a:latin typeface="+mn-lt"/>
            </a:endParaRPr>
          </a:p>
          <a:p>
            <a:endParaRPr lang="en-GB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9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08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964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dirty="0">
                <a:solidFill>
                  <a:schemeClr val="bg1"/>
                </a:solidFill>
                <a:latin typeface="+mn-lt"/>
              </a:rPr>
              <a:t>Project focus: Where the paths are and the legal/access rights</a:t>
            </a:r>
          </a:p>
          <a:p>
            <a:r>
              <a:rPr lang="en-GB" sz="1200" b="0" dirty="0">
                <a:solidFill>
                  <a:schemeClr val="bg1"/>
                </a:solidFill>
                <a:latin typeface="+mn-lt"/>
              </a:rPr>
              <a:t>Optional descriptive tags for users benefit – Feed into future trail curation.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1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399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Avebury – Definitive Line incorrect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50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Osterley – Definitive line on NT land – route used on the ground not on NT land – No access on definitive – challenge as access organisation (tenant land)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8B10-3AE2-420B-9C31-EBAF1CD5B97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8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DDDC-2830-4D23-8CB7-D58639FB0BDC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9C67-1666-41E1-88B2-C5738E10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4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DDDC-2830-4D23-8CB7-D58639FB0BDC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9C67-1666-41E1-88B2-C5738E10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8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DDDC-2830-4D23-8CB7-D58639FB0BDC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9C67-1666-41E1-88B2-C5738E10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DDDC-2830-4D23-8CB7-D58639FB0BDC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9C67-1666-41E1-88B2-C5738E10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5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DDDC-2830-4D23-8CB7-D58639FB0BDC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9C67-1666-41E1-88B2-C5738E10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19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DDDC-2830-4D23-8CB7-D58639FB0BDC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9C67-1666-41E1-88B2-C5738E10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4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DDDC-2830-4D23-8CB7-D58639FB0BDC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9C67-1666-41E1-88B2-C5738E10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5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DDDC-2830-4D23-8CB7-D58639FB0BDC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9C67-1666-41E1-88B2-C5738E10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8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DDDC-2830-4D23-8CB7-D58639FB0BDC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9C67-1666-41E1-88B2-C5738E10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22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DDDC-2830-4D23-8CB7-D58639FB0BDC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9C67-1666-41E1-88B2-C5738E10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2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DDDC-2830-4D23-8CB7-D58639FB0BDC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9C67-1666-41E1-88B2-C5738E10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75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DDDC-2830-4D23-8CB7-D58639FB0BDC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09C67-1666-41E1-88B2-C5738E10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9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zpre-gisap01.nt.ad.local/Geocortex/Viewers/Html5Viewer_211/index.html?viewer=pathsOS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26C73-F85B-453C-B35E-EB7F774E8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2656" y="-758952"/>
            <a:ext cx="11419718" cy="76169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A54308-366A-4AEB-9F1B-A12CE39FE867}"/>
              </a:ext>
            </a:extLst>
          </p:cNvPr>
          <p:cNvSpPr txBox="1">
            <a:spLocks/>
          </p:cNvSpPr>
          <p:nvPr/>
        </p:nvSpPr>
        <p:spPr>
          <a:xfrm>
            <a:off x="2771800" y="5589241"/>
            <a:ext cx="5832648" cy="83340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0066"/>
                </a:solidFill>
                <a:latin typeface="National Trust" pitchFamily="34" charset="0"/>
              </a:rPr>
              <a:t>National Trust | Paths</a:t>
            </a:r>
          </a:p>
        </p:txBody>
      </p:sp>
    </p:spTree>
    <p:extLst>
      <p:ext uri="{BB962C8B-B14F-4D97-AF65-F5344CB8AC3E}">
        <p14:creationId xmlns:p14="http://schemas.microsoft.com/office/powerpoint/2010/main" val="14907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CC4F3-86FB-4329-8B83-D3C4A7B8FC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6CE274F-4686-44EF-ADE6-272592D91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373216"/>
            <a:ext cx="805185" cy="1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96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61657B85-8F24-429A-A0E2-96B13474A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373216"/>
            <a:ext cx="805185" cy="1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F3739BD-63ED-4839-B062-AA620D13375D}"/>
              </a:ext>
            </a:extLst>
          </p:cNvPr>
          <p:cNvGrpSpPr/>
          <p:nvPr/>
        </p:nvGrpSpPr>
        <p:grpSpPr>
          <a:xfrm>
            <a:off x="0" y="196799"/>
            <a:ext cx="9144000" cy="6464401"/>
            <a:chOff x="0" y="196799"/>
            <a:chExt cx="9144000" cy="64644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7AE012-ECEF-4C52-B2BE-90CC7C953989}"/>
                </a:ext>
              </a:extLst>
            </p:cNvPr>
            <p:cNvGrpSpPr/>
            <p:nvPr/>
          </p:nvGrpSpPr>
          <p:grpSpPr>
            <a:xfrm>
              <a:off x="0" y="196799"/>
              <a:ext cx="9144000" cy="6464401"/>
              <a:chOff x="0" y="196799"/>
              <a:chExt cx="9144000" cy="646440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5595045-6A41-48B6-A752-4856FA67D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96799"/>
                <a:ext cx="9144000" cy="6464401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B73EF80-8D58-4C7C-AE21-D5E54F998B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05880"/>
                <a:ext cx="2929452" cy="2070992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6FE2C0-0DD8-4924-BD92-2C68BA71C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2030" y="2348880"/>
              <a:ext cx="2234226" cy="1595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92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86D4D6-8C19-415C-AA2F-50A857B93F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2" y="0"/>
            <a:ext cx="9144000" cy="4150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03E267-2169-4085-BEBA-19D8B9794A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814" y="3717032"/>
            <a:ext cx="4745074" cy="31219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28AF9B-3BA7-4560-AA10-A04C3E551D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8399"/>
            <a:ext cx="4427984" cy="3329602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00AD6A-F39D-49A6-99B3-A0DFEE2FA597}"/>
              </a:ext>
            </a:extLst>
          </p:cNvPr>
          <p:cNvCxnSpPr/>
          <p:nvPr/>
        </p:nvCxnSpPr>
        <p:spPr>
          <a:xfrm flipH="1" flipV="1">
            <a:off x="3491880" y="980728"/>
            <a:ext cx="144016" cy="3165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BC9BF5-C60A-4599-9C1E-5DB4DE9B5F1D}"/>
              </a:ext>
            </a:extLst>
          </p:cNvPr>
          <p:cNvCxnSpPr>
            <a:cxnSpLocks/>
          </p:cNvCxnSpPr>
          <p:nvPr/>
        </p:nvCxnSpPr>
        <p:spPr>
          <a:xfrm flipV="1">
            <a:off x="7133068" y="2852936"/>
            <a:ext cx="1067009" cy="1293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4">
            <a:extLst>
              <a:ext uri="{FF2B5EF4-FFF2-40B4-BE49-F238E27FC236}">
                <a16:creationId xmlns:a16="http://schemas.microsoft.com/office/drawing/2014/main" id="{E905B2BF-D659-4E4A-9A7E-FB601D22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88641"/>
            <a:ext cx="805185" cy="1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01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C8C1C70-AD6B-4120-8F1E-4491ED59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1"/>
            <a:ext cx="8026822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000066"/>
                </a:solidFill>
                <a:latin typeface="National Trust" pitchFamily="34" charset="0"/>
              </a:rPr>
              <a:t>Project Timeline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D9CD9A4-A34B-4E2E-9EA6-9B256FBB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88641"/>
            <a:ext cx="805185" cy="1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80D5319-DB70-4796-A744-96E138794F23}"/>
              </a:ext>
            </a:extLst>
          </p:cNvPr>
          <p:cNvGrpSpPr/>
          <p:nvPr/>
        </p:nvGrpSpPr>
        <p:grpSpPr>
          <a:xfrm>
            <a:off x="316979" y="1628800"/>
            <a:ext cx="8510041" cy="4896544"/>
            <a:chOff x="395536" y="1844824"/>
            <a:chExt cx="7888486" cy="446449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5A0CBD1-95A8-443A-AC4E-94C9DC755529}"/>
                </a:ext>
              </a:extLst>
            </p:cNvPr>
            <p:cNvGrpSpPr/>
            <p:nvPr/>
          </p:nvGrpSpPr>
          <p:grpSpPr>
            <a:xfrm>
              <a:off x="395536" y="1844824"/>
              <a:ext cx="2304256" cy="4464496"/>
              <a:chOff x="520568" y="1484784"/>
              <a:chExt cx="1944216" cy="3888432"/>
            </a:xfrm>
          </p:grpSpPr>
          <p:sp>
            <p:nvSpPr>
              <p:cNvPr id="14" name="Flowchart: Alternate Process 13">
                <a:extLst>
                  <a:ext uri="{FF2B5EF4-FFF2-40B4-BE49-F238E27FC236}">
                    <a16:creationId xmlns:a16="http://schemas.microsoft.com/office/drawing/2014/main" id="{41A04A36-687B-45A5-814A-A4A02845EC49}"/>
                  </a:ext>
                </a:extLst>
              </p:cNvPr>
              <p:cNvSpPr/>
              <p:nvPr/>
            </p:nvSpPr>
            <p:spPr>
              <a:xfrm>
                <a:off x="520568" y="1484784"/>
                <a:ext cx="1944216" cy="1143000"/>
              </a:xfrm>
              <a:prstGeom prst="flowChartAlternateProcess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 b="1" dirty="0">
                    <a:solidFill>
                      <a:srgbClr val="002060"/>
                    </a:solidFill>
                    <a:latin typeface="National Trust" panose="020B0503060502020203" pitchFamily="34" charset="0"/>
                  </a:rPr>
                  <a:t>Summer 2019</a:t>
                </a:r>
              </a:p>
            </p:txBody>
          </p:sp>
          <p:sp>
            <p:nvSpPr>
              <p:cNvPr id="15" name="Flowchart: Alternate Process 14">
                <a:extLst>
                  <a:ext uri="{FF2B5EF4-FFF2-40B4-BE49-F238E27FC236}">
                    <a16:creationId xmlns:a16="http://schemas.microsoft.com/office/drawing/2014/main" id="{468071F2-A004-48DB-A5FD-2218A639C294}"/>
                  </a:ext>
                </a:extLst>
              </p:cNvPr>
              <p:cNvSpPr/>
              <p:nvPr/>
            </p:nvSpPr>
            <p:spPr>
              <a:xfrm>
                <a:off x="520568" y="2857500"/>
                <a:ext cx="1944216" cy="1143000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 b="1" dirty="0">
                    <a:solidFill>
                      <a:srgbClr val="002060"/>
                    </a:solidFill>
                    <a:latin typeface="National Trust" panose="020B0503060502020203" pitchFamily="34" charset="0"/>
                  </a:rPr>
                  <a:t>Autumn/Winter 2019</a:t>
                </a:r>
              </a:p>
            </p:txBody>
          </p:sp>
          <p:sp>
            <p:nvSpPr>
              <p:cNvPr id="16" name="Flowchart: Alternate Process 15">
                <a:extLst>
                  <a:ext uri="{FF2B5EF4-FFF2-40B4-BE49-F238E27FC236}">
                    <a16:creationId xmlns:a16="http://schemas.microsoft.com/office/drawing/2014/main" id="{E843D343-823F-447A-8F99-64F9BAA98C29}"/>
                  </a:ext>
                </a:extLst>
              </p:cNvPr>
              <p:cNvSpPr/>
              <p:nvPr/>
            </p:nvSpPr>
            <p:spPr>
              <a:xfrm>
                <a:off x="520568" y="4230216"/>
                <a:ext cx="1944216" cy="1143000"/>
              </a:xfrm>
              <a:prstGeom prst="flowChartAlternateProcess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 b="1" dirty="0">
                    <a:solidFill>
                      <a:srgbClr val="002060"/>
                    </a:solidFill>
                    <a:latin typeface="National Trust" panose="020B0503060502020203" pitchFamily="34" charset="0"/>
                  </a:rPr>
                  <a:t>Spring/Summer 2020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A745E1F-1580-438D-89C4-25E0C3E71A9B}"/>
                </a:ext>
              </a:extLst>
            </p:cNvPr>
            <p:cNvSpPr/>
            <p:nvPr/>
          </p:nvSpPr>
          <p:spPr>
            <a:xfrm>
              <a:off x="2987824" y="1844824"/>
              <a:ext cx="5290518" cy="13123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rgbClr val="002060"/>
                  </a:solidFill>
                  <a:latin typeface="National Trust" panose="020B0503060502020203" pitchFamily="34" charset="0"/>
                </a:rPr>
                <a:t>16 ‘Pioneer Properties’ – Variety.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rgbClr val="002060"/>
                  </a:solidFill>
                  <a:latin typeface="National Trust" panose="020B0503060502020203" pitchFamily="34" charset="0"/>
                </a:rPr>
                <a:t>Trial methods, assess volume.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rgbClr val="002060"/>
                  </a:solidFill>
                  <a:latin typeface="National Trust" panose="020B0503060502020203" pitchFamily="34" charset="0"/>
                </a:rPr>
                <a:t>Property Team/Volunteer editor trial.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1DC1EA0-F9F7-40EF-AC70-969F69BDBCBC}"/>
                </a:ext>
              </a:extLst>
            </p:cNvPr>
            <p:cNvSpPr/>
            <p:nvPr/>
          </p:nvSpPr>
          <p:spPr>
            <a:xfrm>
              <a:off x="2987824" y="3420904"/>
              <a:ext cx="5290518" cy="131233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rgbClr val="002060"/>
                </a:solidFill>
                <a:latin typeface="National Trust" panose="020B0503060502020203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rgbClr val="002060"/>
                  </a:solidFill>
                  <a:latin typeface="National Trust" panose="020B0503060502020203" pitchFamily="34" charset="0"/>
                </a:rPr>
                <a:t>Lessons learnt.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rgbClr val="002060"/>
                  </a:solidFill>
                  <a:latin typeface="National Trust" panose="020B0503060502020203" pitchFamily="34" charset="0"/>
                </a:rPr>
                <a:t>Refine processes, develop guidance.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rgbClr val="002060"/>
                  </a:solidFill>
                  <a:latin typeface="National Trust" panose="020B0503060502020203" pitchFamily="34" charset="0"/>
                </a:rPr>
                <a:t>Recruit editors.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rgbClr val="002060"/>
                </a:solidFill>
                <a:latin typeface="National Trust" panose="020B0503060502020203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071710B-F942-4ECC-9FE7-DD20AF22A455}"/>
                </a:ext>
              </a:extLst>
            </p:cNvPr>
            <p:cNvSpPr/>
            <p:nvPr/>
          </p:nvSpPr>
          <p:spPr>
            <a:xfrm>
              <a:off x="2993504" y="4996984"/>
              <a:ext cx="5290518" cy="131233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rgbClr val="002060"/>
                  </a:solidFill>
                  <a:latin typeface="National Trust" panose="020B0503060502020203" pitchFamily="34" charset="0"/>
                </a:rPr>
                <a:t>Launch wide-scale path data capture.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rgbClr val="002060"/>
                  </a:solidFill>
                  <a:latin typeface="National Trust" panose="020B0503060502020203" pitchFamily="34" charset="0"/>
                </a:rPr>
                <a:t>Property Teams.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rgbClr val="002060"/>
                  </a:solidFill>
                  <a:latin typeface="National Trust" panose="020B0503060502020203" pitchFamily="34" charset="0"/>
                </a:rPr>
                <a:t>Volunteers (NT, OSM).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7F401CC-9718-4E95-A5CB-365653C50EBE}"/>
                </a:ext>
              </a:extLst>
            </p:cNvPr>
            <p:cNvCxnSpPr/>
            <p:nvPr/>
          </p:nvCxnSpPr>
          <p:spPr>
            <a:xfrm>
              <a:off x="2843808" y="1880826"/>
              <a:ext cx="0" cy="4392488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321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C8C1C70-AD6B-4120-8F1E-4491ED59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1"/>
            <a:ext cx="8026822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000066"/>
                </a:solidFill>
                <a:latin typeface="National Trust" pitchFamily="34" charset="0"/>
              </a:rPr>
              <a:t>Implications and Challenges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D9CD9A4-A34B-4E2E-9EA6-9B256FBB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88641"/>
            <a:ext cx="805185" cy="1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5CC4F9-E004-4EE0-8AA7-68259AEFD85C}"/>
              </a:ext>
            </a:extLst>
          </p:cNvPr>
          <p:cNvGrpSpPr/>
          <p:nvPr/>
        </p:nvGrpSpPr>
        <p:grpSpPr>
          <a:xfrm>
            <a:off x="568828" y="1700808"/>
            <a:ext cx="7900831" cy="4735891"/>
            <a:chOff x="568828" y="1700808"/>
            <a:chExt cx="7900831" cy="47358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F879C77-444C-4189-973D-4B99A38E84FD}"/>
                </a:ext>
              </a:extLst>
            </p:cNvPr>
            <p:cNvGrpSpPr/>
            <p:nvPr/>
          </p:nvGrpSpPr>
          <p:grpSpPr>
            <a:xfrm>
              <a:off x="568828" y="1700808"/>
              <a:ext cx="7867326" cy="4735891"/>
              <a:chOff x="177672" y="1556792"/>
              <a:chExt cx="8688748" cy="525231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C72CCFB-AB07-4049-8F23-C9422255E4E1}"/>
                  </a:ext>
                </a:extLst>
              </p:cNvPr>
              <p:cNvSpPr/>
              <p:nvPr/>
            </p:nvSpPr>
            <p:spPr>
              <a:xfrm>
                <a:off x="198053" y="1556792"/>
                <a:ext cx="4248472" cy="25202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rgbClr val="000066"/>
                    </a:solidFill>
                    <a:latin typeface="National Trust" panose="020B0503060502020203" pitchFamily="34" charset="0"/>
                  </a:rPr>
                  <a:t>Crowd Editing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0CD4E7-4046-47F6-8E89-9CF7D24F554B}"/>
                  </a:ext>
                </a:extLst>
              </p:cNvPr>
              <p:cNvSpPr/>
              <p:nvPr/>
            </p:nvSpPr>
            <p:spPr>
              <a:xfrm>
                <a:off x="4617948" y="1556792"/>
                <a:ext cx="4248472" cy="25202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rgbClr val="000066"/>
                    </a:solidFill>
                    <a:latin typeface="National Trust" panose="020B0503060502020203" pitchFamily="34" charset="0"/>
                  </a:rPr>
                  <a:t>Splitting Objects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BC5B28-C147-42BD-9B77-4D8250714874}"/>
                  </a:ext>
                </a:extLst>
              </p:cNvPr>
              <p:cNvSpPr/>
              <p:nvPr/>
            </p:nvSpPr>
            <p:spPr>
              <a:xfrm>
                <a:off x="177672" y="4288827"/>
                <a:ext cx="4268853" cy="25202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rgbClr val="000066"/>
                    </a:solidFill>
                    <a:latin typeface="National Trust" panose="020B0503060502020203" pitchFamily="34" charset="0"/>
                  </a:rPr>
                  <a:t>Licensing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AB4E1B-3C95-4CDC-A7A9-356A67CCD32D}"/>
                </a:ext>
              </a:extLst>
            </p:cNvPr>
            <p:cNvSpPr/>
            <p:nvPr/>
          </p:nvSpPr>
          <p:spPr>
            <a:xfrm>
              <a:off x="4604377" y="4164221"/>
              <a:ext cx="3865282" cy="22724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000066"/>
                  </a:solidFill>
                  <a:latin typeface="National Trust" panose="020B0503060502020203" pitchFamily="34" charset="0"/>
                </a:rPr>
                <a:t>Consistency &amp; Monitoring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606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5ff12e89-3a5d-490f-aac3-91fa7f7a844c@eurprd0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9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136186-11FF-4480-96E8-4B9FF1E20CE1}"/>
              </a:ext>
            </a:extLst>
          </p:cNvPr>
          <p:cNvSpPr txBox="1">
            <a:spLocks/>
          </p:cNvSpPr>
          <p:nvPr/>
        </p:nvSpPr>
        <p:spPr>
          <a:xfrm>
            <a:off x="2771800" y="5733255"/>
            <a:ext cx="5832648" cy="68938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000066"/>
                </a:solidFill>
                <a:latin typeface="National Trust" pitchFamily="34" charset="0"/>
              </a:rPr>
              <a:t>Q&amp;A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1A9CD7-364D-4199-BD71-68B7C520E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88641"/>
            <a:ext cx="805185" cy="1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62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801FC8-CAD6-4680-9C6C-D63DEBA5F6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574152"/>
            <a:ext cx="5616624" cy="5268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026822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000066"/>
                </a:solidFill>
                <a:latin typeface="National Trust" pitchFamily="34" charset="0"/>
              </a:rPr>
              <a:t>National Trust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88641"/>
            <a:ext cx="805185" cy="1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B571FD-A65F-48E9-AC55-4ECDF4ABDA31}"/>
              </a:ext>
            </a:extLst>
          </p:cNvPr>
          <p:cNvSpPr txBox="1"/>
          <p:nvPr/>
        </p:nvSpPr>
        <p:spPr>
          <a:xfrm>
            <a:off x="323528" y="1323970"/>
            <a:ext cx="87129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Own / lease 250,000 ha – Largest land owner in the area we operate.</a:t>
            </a:r>
          </a:p>
          <a:p>
            <a:endParaRPr lang="en-GB" dirty="0"/>
          </a:p>
          <a:p>
            <a:r>
              <a:rPr lang="en-GB" dirty="0"/>
              <a:t>~5,000 Km PROW</a:t>
            </a:r>
          </a:p>
          <a:p>
            <a:r>
              <a:rPr lang="en-GB" dirty="0"/>
              <a:t>~15,000 Km Permissive Paths</a:t>
            </a:r>
          </a:p>
          <a:p>
            <a:endParaRPr lang="en-GB" dirty="0"/>
          </a:p>
          <a:p>
            <a:r>
              <a:rPr lang="en-GB" dirty="0"/>
              <a:t>Don’t have a paths inventory</a:t>
            </a:r>
          </a:p>
          <a:p>
            <a:endParaRPr lang="en-GB" dirty="0"/>
          </a:p>
          <a:p>
            <a:r>
              <a:rPr lang="en-GB" sz="2000" dirty="0"/>
              <a:t>Access based organisation</a:t>
            </a:r>
          </a:p>
          <a:p>
            <a:endParaRPr lang="en-GB" dirty="0"/>
          </a:p>
          <a:p>
            <a:r>
              <a:rPr lang="en-GB" sz="2000" dirty="0"/>
              <a:t>Drive for more Open Data</a:t>
            </a:r>
          </a:p>
        </p:txBody>
      </p:sp>
    </p:spTree>
    <p:extLst>
      <p:ext uri="{BB962C8B-B14F-4D97-AF65-F5344CB8AC3E}">
        <p14:creationId xmlns:p14="http://schemas.microsoft.com/office/powerpoint/2010/main" val="422757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026822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000066"/>
                </a:solidFill>
                <a:latin typeface="National Trust" pitchFamily="34" charset="0"/>
              </a:rPr>
              <a:t>Path Inventory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88641"/>
            <a:ext cx="805185" cy="1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C9496B7-CB55-4653-B479-52F9C947120B}"/>
              </a:ext>
            </a:extLst>
          </p:cNvPr>
          <p:cNvGrpSpPr/>
          <p:nvPr/>
        </p:nvGrpSpPr>
        <p:grpSpPr>
          <a:xfrm>
            <a:off x="261039" y="1700808"/>
            <a:ext cx="8621922" cy="4701154"/>
            <a:chOff x="261039" y="1700808"/>
            <a:chExt cx="8621922" cy="4701154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9C948EC-7B52-47FB-96B6-FA3F7EFAB110}"/>
                </a:ext>
              </a:extLst>
            </p:cNvPr>
            <p:cNvGrpSpPr/>
            <p:nvPr/>
          </p:nvGrpSpPr>
          <p:grpSpPr>
            <a:xfrm>
              <a:off x="261039" y="1700808"/>
              <a:ext cx="8621922" cy="4701154"/>
              <a:chOff x="261039" y="1700808"/>
              <a:chExt cx="8621922" cy="4701154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531943B1-E29E-4895-8D71-5B8929B6B106}"/>
                  </a:ext>
                </a:extLst>
              </p:cNvPr>
              <p:cNvGrpSpPr/>
              <p:nvPr/>
            </p:nvGrpSpPr>
            <p:grpSpPr>
              <a:xfrm>
                <a:off x="261039" y="1700808"/>
                <a:ext cx="8621922" cy="4701154"/>
                <a:chOff x="261039" y="1700808"/>
                <a:chExt cx="8621922" cy="4701154"/>
              </a:xfrm>
            </p:grpSpPr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E8BA0EDF-53FA-42C9-AECE-C4BC5BACC0B0}"/>
                    </a:ext>
                  </a:extLst>
                </p:cNvPr>
                <p:cNvGrpSpPr/>
                <p:nvPr/>
              </p:nvGrpSpPr>
              <p:grpSpPr>
                <a:xfrm>
                  <a:off x="261039" y="1700808"/>
                  <a:ext cx="8621922" cy="4176464"/>
                  <a:chOff x="261039" y="1484784"/>
                  <a:chExt cx="8621922" cy="3655569"/>
                </a:xfrm>
              </p:grpSpPr>
              <p:cxnSp>
                <p:nvCxnSpPr>
                  <p:cNvPr id="116" name="Straight Arrow Connector 115">
                    <a:extLst>
                      <a:ext uri="{FF2B5EF4-FFF2-40B4-BE49-F238E27FC236}">
                        <a16:creationId xmlns:a16="http://schemas.microsoft.com/office/drawing/2014/main" id="{189CFDD2-5F76-4D92-90C8-3B4F9D86BE6F}"/>
                      </a:ext>
                    </a:extLst>
                  </p:cNvPr>
                  <p:cNvCxnSpPr>
                    <a:cxnSpLocks/>
                    <a:stCxn id="78" idx="3"/>
                    <a:endCxn id="13" idx="1"/>
                  </p:cNvCxnSpPr>
                  <p:nvPr/>
                </p:nvCxnSpPr>
                <p:spPr>
                  <a:xfrm>
                    <a:off x="3904046" y="3209720"/>
                    <a:ext cx="552188" cy="3257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23D1920E-3C6F-4C98-A359-66CB1335BD05}"/>
                      </a:ext>
                    </a:extLst>
                  </p:cNvPr>
                  <p:cNvGrpSpPr/>
                  <p:nvPr/>
                </p:nvGrpSpPr>
                <p:grpSpPr>
                  <a:xfrm>
                    <a:off x="261039" y="1484784"/>
                    <a:ext cx="8621922" cy="3655569"/>
                    <a:chOff x="195583" y="1700808"/>
                    <a:chExt cx="8621922" cy="3655569"/>
                  </a:xfrm>
                </p:grpSpPr>
                <p:grpSp>
                  <p:nvGrpSpPr>
                    <p:cNvPr id="132" name="Group 131">
                      <a:extLst>
                        <a:ext uri="{FF2B5EF4-FFF2-40B4-BE49-F238E27FC236}">
                          <a16:creationId xmlns:a16="http://schemas.microsoft.com/office/drawing/2014/main" id="{4398354C-210D-487B-8D9C-6E32D23E26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5583" y="1700808"/>
                      <a:ext cx="8621922" cy="3655569"/>
                      <a:chOff x="395535" y="1700808"/>
                      <a:chExt cx="8621922" cy="3655569"/>
                    </a:xfrm>
                  </p:grpSpPr>
                  <p:grpSp>
                    <p:nvGrpSpPr>
                      <p:cNvPr id="114" name="Group 113">
                        <a:extLst>
                          <a:ext uri="{FF2B5EF4-FFF2-40B4-BE49-F238E27FC236}">
                            <a16:creationId xmlns:a16="http://schemas.microsoft.com/office/drawing/2014/main" id="{E68044C0-A951-4579-BAF5-60B0EFA723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5535" y="1700808"/>
                        <a:ext cx="8621922" cy="3655569"/>
                        <a:chOff x="511365" y="1584537"/>
                        <a:chExt cx="8621922" cy="3655569"/>
                      </a:xfrm>
                    </p:grpSpPr>
                    <p:grpSp>
                      <p:nvGrpSpPr>
                        <p:cNvPr id="85" name="Group 84">
                          <a:extLst>
                            <a:ext uri="{FF2B5EF4-FFF2-40B4-BE49-F238E27FC236}">
                              <a16:creationId xmlns:a16="http://schemas.microsoft.com/office/drawing/2014/main" id="{19285531-B1F2-44FE-B658-5B651957DB1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66666" y="1584537"/>
                          <a:ext cx="6766621" cy="3456386"/>
                          <a:chOff x="1056938" y="1388739"/>
                          <a:chExt cx="6766621" cy="3456386"/>
                        </a:xfrm>
                      </p:grpSpPr>
                      <p:grpSp>
                        <p:nvGrpSpPr>
                          <p:cNvPr id="77" name="Group 76">
                            <a:extLst>
                              <a:ext uri="{FF2B5EF4-FFF2-40B4-BE49-F238E27FC236}">
                                <a16:creationId xmlns:a16="http://schemas.microsoft.com/office/drawing/2014/main" id="{E7883562-92C4-46B6-9745-BFD33F6C35A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89244" y="1388739"/>
                            <a:ext cx="5634315" cy="3456386"/>
                            <a:chOff x="2123728" y="1388739"/>
                            <a:chExt cx="5634315" cy="3456386"/>
                          </a:xfrm>
                        </p:grpSpPr>
                        <p:grpSp>
                          <p:nvGrpSpPr>
                            <p:cNvPr id="3" name="Group 2">
                              <a:extLst>
                                <a:ext uri="{FF2B5EF4-FFF2-40B4-BE49-F238E27FC236}">
                                  <a16:creationId xmlns:a16="http://schemas.microsoft.com/office/drawing/2014/main" id="{55C1BEE3-9DEA-4EDC-B008-0AD3E4F9034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23728" y="1388739"/>
                              <a:ext cx="4611320" cy="3456386"/>
                              <a:chOff x="2266340" y="1700807"/>
                              <a:chExt cx="4611320" cy="3456386"/>
                            </a:xfrm>
                          </p:grpSpPr>
                          <p:grpSp>
                            <p:nvGrpSpPr>
                              <p:cNvPr id="8" name="Group 7">
                                <a:extLst>
                                  <a:ext uri="{FF2B5EF4-FFF2-40B4-BE49-F238E27FC236}">
                                    <a16:creationId xmlns:a16="http://schemas.microsoft.com/office/drawing/2014/main" id="{ADBAFFD5-F6A1-491A-A94C-D2C2816931A6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03446" y="1700807"/>
                                <a:ext cx="1549720" cy="1263032"/>
                                <a:chOff x="1336314" y="0"/>
                                <a:chExt cx="1345606" cy="1096677"/>
                              </a:xfrm>
                            </p:grpSpPr>
                            <p:sp>
                              <p:nvSpPr>
                                <p:cNvPr id="15" name="Trapezoid 14">
                                  <a:extLst>
                                    <a:ext uri="{FF2B5EF4-FFF2-40B4-BE49-F238E27FC236}">
                                      <a16:creationId xmlns:a16="http://schemas.microsoft.com/office/drawing/2014/main" id="{EAE66E9D-A46D-49AB-8AC8-BBC5815280A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1347266" y="0"/>
                                  <a:ext cx="1334654" cy="1096677"/>
                                </a:xfrm>
                                <a:prstGeom prst="trapezoid">
                                  <a:avLst>
                                    <a:gd name="adj" fmla="val 60850"/>
                                  </a:avLst>
                                </a:prstGeom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</p:spPr>
                              <p:style>
                                <a:lnRef idx="2">
                                  <a:schemeClr val="lt1">
                                    <a:hueOff val="0"/>
                                    <a:satOff val="0"/>
                                    <a:lumOff val="0"/>
                                    <a:alphaOff val="0"/>
                                  </a:schemeClr>
                                </a:lnRef>
                                <a:fillRef idx="1">
                                  <a:scrgbClr r="0" g="0" b="0"/>
                                </a:fillRef>
                                <a:effectRef idx="0">
                                  <a:schemeClr val="accent5">
                                    <a:hueOff val="0"/>
                                    <a:satOff val="0"/>
                                    <a:lumOff val="0"/>
                                    <a:alphaOff val="0"/>
                                  </a:schemeClr>
                                </a:effectRef>
                                <a:fontRef idx="minor">
                                  <a:schemeClr val="lt1"/>
                                </a:fontRef>
                              </p:style>
                            </p:sp>
                            <p:sp>
                              <p:nvSpPr>
                                <p:cNvPr id="16" name="Trapezoid 4">
                                  <a:extLst>
                                    <a:ext uri="{FF2B5EF4-FFF2-40B4-BE49-F238E27FC236}">
                                      <a16:creationId xmlns:a16="http://schemas.microsoft.com/office/drawing/2014/main" id="{36998774-05C0-4F5E-AA5D-50DAE5D646A7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336314" y="0"/>
                                  <a:ext cx="1334654" cy="1096677"/>
                                </a:xfrm>
                                <a:prstGeom prst="rect">
                                  <a:avLst/>
                                </a:prstGeom>
                              </p:spPr>
                              <p:style>
                                <a:lnRef idx="0">
                                  <a:scrgbClr r="0" g="0" b="0"/>
                                </a:lnRef>
                                <a:fillRef idx="0">
                                  <a:scrgbClr r="0" g="0" b="0"/>
                                </a:fillRef>
                                <a:effectRef idx="0">
                                  <a:scrgbClr r="0" g="0" b="0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spcFirstLastPara="0" vert="horz" wrap="square" lIns="35560" tIns="35560" rIns="35560" bIns="35560" numCol="1" spcCol="1270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ctr" defTabSz="1244600">
                                    <a:lnSpc>
                                      <a:spcPct val="9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35000"/>
                                    </a:spcAft>
                                    <a:buNone/>
                                  </a:pPr>
                                  <a:r>
                                    <a:rPr lang="en-US" sz="2400" b="1" kern="1200" dirty="0">
                                      <a:solidFill>
                                        <a:srgbClr val="002060"/>
                                      </a:solidFill>
                                      <a:latin typeface="National Trust" panose="020B0503060502020203" pitchFamily="34" charset="0"/>
                                    </a:rPr>
                                    <a:t>NT</a:t>
                                  </a:r>
                                </a:p>
                                <a:p>
                                  <a:pPr marL="0" lvl="0" indent="0" algn="ctr" defTabSz="1244600">
                                    <a:lnSpc>
                                      <a:spcPct val="9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35000"/>
                                    </a:spcAft>
                                    <a:buNone/>
                                  </a:pPr>
                                  <a:r>
                                    <a:rPr lang="en-US" sz="2400" b="1" kern="1200" dirty="0">
                                      <a:solidFill>
                                        <a:srgbClr val="002060"/>
                                      </a:solidFill>
                                      <a:latin typeface="National Trust" panose="020B0503060502020203" pitchFamily="34" charset="0"/>
                                    </a:rPr>
                                    <a:t>Trails</a:t>
                                  </a:r>
                                </a:p>
                              </p:txBody>
                            </p:sp>
                          </p:grpSp>
                          <p:grpSp>
                            <p:nvGrpSpPr>
                              <p:cNvPr id="9" name="Group 8">
                                <a:extLst>
                                  <a:ext uri="{FF2B5EF4-FFF2-40B4-BE49-F238E27FC236}">
                                    <a16:creationId xmlns:a16="http://schemas.microsoft.com/office/drawing/2014/main" id="{437E4222-34A4-4F28-B607-1936F63A476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034893" y="2797484"/>
                                <a:ext cx="3074212" cy="1263032"/>
                                <a:chOff x="667326" y="1096677"/>
                                <a:chExt cx="2669308" cy="1096677"/>
                              </a:xfrm>
                            </p:grpSpPr>
                            <p:sp>
                              <p:nvSpPr>
                                <p:cNvPr id="13" name="Trapezoid 12">
                                  <a:extLst>
                                    <a:ext uri="{FF2B5EF4-FFF2-40B4-BE49-F238E27FC236}">
                                      <a16:creationId xmlns:a16="http://schemas.microsoft.com/office/drawing/2014/main" id="{58C86525-A178-40CD-A367-BA1F8D6B748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67326" y="1096677"/>
                                  <a:ext cx="2669308" cy="1096677"/>
                                </a:xfrm>
                                <a:prstGeom prst="trapezoid">
                                  <a:avLst>
                                    <a:gd name="adj" fmla="val 60850"/>
                                  </a:avLst>
                                </a:prstGeom>
                                <a:solidFill>
                                  <a:schemeClr val="accent6">
                                    <a:lumMod val="40000"/>
                                    <a:lumOff val="60000"/>
                                  </a:schemeClr>
                                </a:solidFill>
                              </p:spPr>
                              <p:style>
                                <a:lnRef idx="2">
                                  <a:schemeClr val="lt1">
                                    <a:hueOff val="0"/>
                                    <a:satOff val="0"/>
                                    <a:lumOff val="0"/>
                                    <a:alphaOff val="0"/>
                                  </a:schemeClr>
                                </a:lnRef>
                                <a:fillRef idx="1">
                                  <a:scrgbClr r="0" g="0" b="0"/>
                                </a:fillRef>
                                <a:effectRef idx="0">
                                  <a:schemeClr val="accent5">
                                    <a:hueOff val="-4966938"/>
                                    <a:satOff val="19906"/>
                                    <a:lumOff val="4314"/>
                                    <a:alphaOff val="0"/>
                                  </a:schemeClr>
                                </a:effectRef>
                                <a:fontRef idx="minor">
                                  <a:schemeClr val="lt1"/>
                                </a:fontRef>
                              </p:style>
                            </p:sp>
                            <p:sp>
                              <p:nvSpPr>
                                <p:cNvPr id="14" name="Trapezoid 6">
                                  <a:extLst>
                                    <a:ext uri="{FF2B5EF4-FFF2-40B4-BE49-F238E27FC236}">
                                      <a16:creationId xmlns:a16="http://schemas.microsoft.com/office/drawing/2014/main" id="{1A80CA90-E91E-4D6B-9C3C-3B7EEDE4D290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134455" y="1096677"/>
                                  <a:ext cx="1735050" cy="1096677"/>
                                </a:xfrm>
                                <a:prstGeom prst="rect">
                                  <a:avLst/>
                                </a:prstGeom>
                              </p:spPr>
                              <p:style>
                                <a:lnRef idx="0">
                                  <a:scrgbClr r="0" g="0" b="0"/>
                                </a:lnRef>
                                <a:fillRef idx="0">
                                  <a:scrgbClr r="0" g="0" b="0"/>
                                </a:fillRef>
                                <a:effectRef idx="0">
                                  <a:scrgbClr r="0" g="0" b="0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spcFirstLastPara="0" vert="horz" wrap="square" lIns="35560" tIns="35560" rIns="35560" bIns="35560" numCol="1" spcCol="1270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ctr" defTabSz="1244600">
                                    <a:lnSpc>
                                      <a:spcPct val="9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35000"/>
                                    </a:spcAft>
                                    <a:buNone/>
                                  </a:pPr>
                                  <a:r>
                                    <a:rPr lang="en-US" sz="2400" b="1" kern="1200" dirty="0">
                                      <a:solidFill>
                                        <a:srgbClr val="002060"/>
                                      </a:solidFill>
                                      <a:latin typeface="National Trust" panose="020B0503060502020203" pitchFamily="34" charset="0"/>
                                    </a:rPr>
                                    <a:t>NT Primary Paths</a:t>
                                  </a: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" name="Group 9">
                                <a:extLst>
                                  <a:ext uri="{FF2B5EF4-FFF2-40B4-BE49-F238E27FC236}">
                                    <a16:creationId xmlns:a16="http://schemas.microsoft.com/office/drawing/2014/main" id="{5DA9D517-B111-44DF-9943-7A9740BE507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2266340" y="3894161"/>
                                <a:ext cx="4611320" cy="1263032"/>
                                <a:chOff x="0" y="2193354"/>
                                <a:chExt cx="4003962" cy="1096677"/>
                              </a:xfrm>
                            </p:grpSpPr>
                            <p:sp>
                              <p:nvSpPr>
                                <p:cNvPr id="11" name="Trapezoid 10">
                                  <a:extLst>
                                    <a:ext uri="{FF2B5EF4-FFF2-40B4-BE49-F238E27FC236}">
                                      <a16:creationId xmlns:a16="http://schemas.microsoft.com/office/drawing/2014/main" id="{8746B7EC-FA9C-4C97-B8DE-CE0CBB47942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0" y="2193354"/>
                                  <a:ext cx="4003962" cy="1096677"/>
                                </a:xfrm>
                                <a:prstGeom prst="trapezoid">
                                  <a:avLst>
                                    <a:gd name="adj" fmla="val 60850"/>
                                  </a:avLst>
                                </a:prstGeom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n w="76200">
                                  <a:solidFill>
                                    <a:srgbClr val="FFFF66"/>
                                  </a:solidFill>
                                </a:ln>
                              </p:spPr>
                              <p:style>
                                <a:lnRef idx="2">
                                  <a:schemeClr val="lt1">
                                    <a:hueOff val="0"/>
                                    <a:satOff val="0"/>
                                    <a:lumOff val="0"/>
                                    <a:alphaOff val="0"/>
                                  </a:schemeClr>
                                </a:lnRef>
                                <a:fillRef idx="1">
                                  <a:scrgbClr r="0" g="0" b="0"/>
                                </a:fillRef>
                                <a:effectRef idx="0">
                                  <a:schemeClr val="accent5">
                                    <a:hueOff val="-9933876"/>
                                    <a:satOff val="39811"/>
                                    <a:lumOff val="8628"/>
                                    <a:alphaOff val="0"/>
                                  </a:schemeClr>
                                </a:effectRef>
                                <a:fontRef idx="minor">
                                  <a:schemeClr val="lt1"/>
                                </a:fontRef>
                              </p:style>
                            </p:sp>
                            <p:sp>
                              <p:nvSpPr>
                                <p:cNvPr id="12" name="Trapezoid 8">
                                  <a:extLst>
                                    <a:ext uri="{FF2B5EF4-FFF2-40B4-BE49-F238E27FC236}">
                                      <a16:creationId xmlns:a16="http://schemas.microsoft.com/office/drawing/2014/main" id="{E37CB9D4-19C7-4CA6-92F0-05CEE80ED4EE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700693" y="2193354"/>
                                  <a:ext cx="2602575" cy="1096677"/>
                                </a:xfrm>
                                <a:prstGeom prst="rect">
                                  <a:avLst/>
                                </a:prstGeom>
                              </p:spPr>
                              <p:style>
                                <a:lnRef idx="0">
                                  <a:scrgbClr r="0" g="0" b="0"/>
                                </a:lnRef>
                                <a:fillRef idx="0">
                                  <a:scrgbClr r="0" g="0" b="0"/>
                                </a:fillRef>
                                <a:effectRef idx="0">
                                  <a:scrgbClr r="0" g="0" b="0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spcFirstLastPara="0" vert="horz" wrap="square" lIns="35560" tIns="35560" rIns="35560" bIns="35560" numCol="1" spcCol="1270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ctr" defTabSz="1244600">
                                    <a:lnSpc>
                                      <a:spcPct val="9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35000"/>
                                    </a:spcAft>
                                    <a:buNone/>
                                  </a:pPr>
                                  <a:r>
                                    <a:rPr lang="en-US" sz="2400" b="1" kern="1200" dirty="0">
                                      <a:solidFill>
                                        <a:srgbClr val="002060"/>
                                      </a:solidFill>
                                      <a:latin typeface="National Trust" panose="020B0503060502020203" pitchFamily="34" charset="0"/>
                                    </a:rPr>
                                    <a:t>NT Path Inventory</a:t>
                                  </a: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74" name="TextBox 73">
                              <a:extLst>
                                <a:ext uri="{FF2B5EF4-FFF2-40B4-BE49-F238E27FC236}">
                                  <a16:creationId xmlns:a16="http://schemas.microsoft.com/office/drawing/2014/main" id="{B0F85AB9-4937-4AB5-9EA2-7F10532EC5D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412327" y="3713471"/>
                              <a:ext cx="1345716" cy="875518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>
                                  <a:solidFill>
                                    <a:srgbClr val="002060"/>
                                  </a:solidFill>
                                  <a:latin typeface="National Trust" panose="020B0503060502020203" pitchFamily="34" charset="0"/>
                                </a:rPr>
                                <a:t>Central asset register of all paths on NT managed land</a:t>
                              </a:r>
                            </a:p>
                            <a:p>
                              <a:endParaRPr lang="en-GB" sz="1100" dirty="0">
                                <a:latin typeface="National Trust" panose="020B0503060502020203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5" name="TextBox 74">
                              <a:extLst>
                                <a:ext uri="{FF2B5EF4-FFF2-40B4-BE49-F238E27FC236}">
                                  <a16:creationId xmlns:a16="http://schemas.microsoft.com/office/drawing/2014/main" id="{67E531AF-D07E-400F-8FAC-10367573A48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632202" y="2695423"/>
                              <a:ext cx="1667699" cy="72735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>
                                  <a:solidFill>
                                    <a:srgbClr val="002060"/>
                                  </a:solidFill>
                                  <a:latin typeface="National Trust" panose="020B0503060502020203" pitchFamily="34" charset="0"/>
                                </a:rPr>
                                <a:t>Map of the main visitor paths at a property.</a:t>
                              </a:r>
                            </a:p>
                            <a:p>
                              <a:endParaRPr lang="en-GB" sz="1200" dirty="0">
                                <a:latin typeface="National Trust" panose="020B0503060502020203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6" name="TextBox 75">
                              <a:extLst>
                                <a:ext uri="{FF2B5EF4-FFF2-40B4-BE49-F238E27FC236}">
                                  <a16:creationId xmlns:a16="http://schemas.microsoft.com/office/drawing/2014/main" id="{2D5E92C6-4458-4E67-8663-F0F16694FC7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4946184" y="1654419"/>
                              <a:ext cx="1902015" cy="72735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>
                                  <a:solidFill>
                                    <a:srgbClr val="002060"/>
                                  </a:solidFill>
                                  <a:latin typeface="National Trust" panose="020B0503060502020203" pitchFamily="34" charset="0"/>
                                </a:rPr>
                                <a:t>Curated map of all visitor trails on NT landscapes (walk, run, cycle etc.)</a:t>
                              </a:r>
                            </a:p>
                            <a:p>
                              <a:endParaRPr lang="en-GB" sz="1200" dirty="0">
                                <a:latin typeface="National Trust" panose="020B0503060502020203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8" name="Rectangle: Rounded Corners 77">
                            <a:extLst>
                              <a:ext uri="{FF2B5EF4-FFF2-40B4-BE49-F238E27FC236}">
                                <a16:creationId xmlns:a16="http://schemas.microsoft.com/office/drawing/2014/main" id="{72D9F329-579F-4F94-8BA3-B7128730A6C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56938" y="2752553"/>
                            <a:ext cx="1787706" cy="722243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GB" b="1" dirty="0">
                                <a:solidFill>
                                  <a:srgbClr val="002060"/>
                                </a:solidFill>
                                <a:latin typeface="National Trust" panose="020B0503060502020203" pitchFamily="34" charset="0"/>
                              </a:rPr>
                              <a:t>Asset Management</a:t>
                            </a:r>
                          </a:p>
                        </p:txBody>
                      </p:sp>
                      <p:cxnSp>
                        <p:nvCxnSpPr>
                          <p:cNvPr id="82" name="Connector: Elbow 81">
                            <a:extLst>
                              <a:ext uri="{FF2B5EF4-FFF2-40B4-BE49-F238E27FC236}">
                                <a16:creationId xmlns:a16="http://schemas.microsoft.com/office/drawing/2014/main" id="{D3DEDD10-D1D1-4578-8547-932481A308AE}"/>
                              </a:ext>
                            </a:extLst>
                          </p:cNvPr>
                          <p:cNvCxnSpPr>
                            <a:cxnSpLocks/>
                            <a:stCxn id="11" idx="1"/>
                            <a:endCxn id="78" idx="2"/>
                          </p:cNvCxnSpPr>
                          <p:nvPr/>
                        </p:nvCxnSpPr>
                        <p:spPr>
                          <a:xfrm rot="10800000">
                            <a:off x="1950791" y="3474797"/>
                            <a:ext cx="677488" cy="738813"/>
                          </a:xfrm>
                          <a:prstGeom prst="bentConnector2">
                            <a:avLst/>
                          </a:prstGeom>
                          <a:ln w="19050">
                            <a:solidFill>
                              <a:schemeClr val="accent6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6"/>
                          </a:lnRef>
                          <a:fillRef idx="0">
                            <a:schemeClr val="accent6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88" name="Rectangle: Rounded Corners 87">
                          <a:extLst>
                            <a:ext uri="{FF2B5EF4-FFF2-40B4-BE49-F238E27FC236}">
                              <a16:creationId xmlns:a16="http://schemas.microsoft.com/office/drawing/2014/main" id="{9D519D81-EB65-477E-8E31-45FB8BE1AE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1365" y="3909270"/>
                          <a:ext cx="2139619" cy="1330836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rgbClr val="002060"/>
                              </a:solidFill>
                              <a:latin typeface="National Trust" panose="020B0503060502020203" pitchFamily="34" charset="0"/>
                            </a:rPr>
                            <a:t>Property Teams </a:t>
                          </a:r>
                          <a:r>
                            <a:rPr lang="en-GB" sz="1600" dirty="0">
                              <a:solidFill>
                                <a:srgbClr val="002060"/>
                              </a:solidFill>
                              <a:latin typeface="National Trust" panose="020B0503060502020203" pitchFamily="34" charset="0"/>
                            </a:rPr>
                            <a:t>Rangers</a:t>
                          </a:r>
                        </a:p>
                        <a:p>
                          <a:pPr algn="ctr"/>
                          <a:r>
                            <a:rPr lang="en-GB" sz="1600" dirty="0">
                              <a:solidFill>
                                <a:srgbClr val="002060"/>
                              </a:solidFill>
                              <a:latin typeface="National Trust" panose="020B0503060502020203" pitchFamily="34" charset="0"/>
                            </a:rPr>
                            <a:t>Volunteers</a:t>
                          </a:r>
                        </a:p>
                        <a:p>
                          <a:pPr algn="ctr"/>
                          <a:r>
                            <a:rPr lang="en-GB" sz="1600" dirty="0">
                              <a:solidFill>
                                <a:srgbClr val="002060"/>
                              </a:solidFill>
                              <a:latin typeface="National Trust" panose="020B0503060502020203" pitchFamily="34" charset="0"/>
                            </a:rPr>
                            <a:t>Visitor Experience</a:t>
                          </a:r>
                        </a:p>
                        <a:p>
                          <a:pPr algn="ctr"/>
                          <a:r>
                            <a:rPr lang="en-GB" sz="1600" dirty="0">
                              <a:solidFill>
                                <a:srgbClr val="002060"/>
                              </a:solidFill>
                              <a:latin typeface="National Trust" panose="020B0503060502020203" pitchFamily="34" charset="0"/>
                            </a:rPr>
                            <a:t>GIS</a:t>
                          </a:r>
                        </a:p>
                      </p:txBody>
                    </p:sp>
                    <p:cxnSp>
                      <p:nvCxnSpPr>
                        <p:cNvPr id="111" name="Connector: Elbow 110">
                          <a:extLst>
                            <a:ext uri="{FF2B5EF4-FFF2-40B4-BE49-F238E27FC236}">
                              <a16:creationId xmlns:a16="http://schemas.microsoft.com/office/drawing/2014/main" id="{AAB8C6CE-FA34-42F0-94D0-AF214CF62BFA}"/>
                            </a:ext>
                          </a:extLst>
                        </p:cNvPr>
                        <p:cNvCxnSpPr>
                          <a:cxnSpLocks/>
                          <a:stCxn id="88" idx="0"/>
                          <a:endCxn id="78" idx="1"/>
                        </p:cNvCxnSpPr>
                        <p:nvPr/>
                      </p:nvCxnSpPr>
                      <p:spPr>
                        <a:xfrm rot="5400000" flipH="1" flipV="1">
                          <a:off x="1674022" y="3216626"/>
                          <a:ext cx="599797" cy="785491"/>
                        </a:xfrm>
                        <a:prstGeom prst="bentConnector2">
                          <a:avLst/>
                        </a:prstGeom>
                        <a:ln w="19050"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8" name="Group 127">
                        <a:extLst>
                          <a:ext uri="{FF2B5EF4-FFF2-40B4-BE49-F238E27FC236}">
                            <a16:creationId xmlns:a16="http://schemas.microsoft.com/office/drawing/2014/main" id="{E80E3E38-401B-4CEC-B592-1479D5F5BC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465344" y="1796802"/>
                        <a:ext cx="2573198" cy="1625299"/>
                        <a:chOff x="1465344" y="1796802"/>
                        <a:chExt cx="2573198" cy="1625299"/>
                      </a:xfrm>
                    </p:grpSpPr>
                    <p:sp>
                      <p:nvSpPr>
                        <p:cNvPr id="121" name="Rectangle: Rounded Corners 120">
                          <a:extLst>
                            <a:ext uri="{FF2B5EF4-FFF2-40B4-BE49-F238E27FC236}">
                              <a16:creationId xmlns:a16="http://schemas.microsoft.com/office/drawing/2014/main" id="{3C881B13-45B2-453B-97FC-E3B0FD5548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50836" y="1796802"/>
                          <a:ext cx="1787706" cy="964598"/>
                        </a:xfrm>
                        <a:prstGeom prst="roundRect">
                          <a:avLst/>
                        </a:prstGeom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rgbClr val="002060"/>
                              </a:solidFill>
                              <a:latin typeface="National Trust" panose="020B0503060502020203" pitchFamily="34" charset="0"/>
                            </a:rPr>
                            <a:t>Digital Tool </a:t>
                          </a:r>
                        </a:p>
                        <a:p>
                          <a:pPr algn="ctr"/>
                          <a:r>
                            <a:rPr lang="en-GB" sz="1600" dirty="0">
                              <a:solidFill>
                                <a:srgbClr val="002060"/>
                              </a:solidFill>
                              <a:latin typeface="National Trust" panose="020B0503060502020203" pitchFamily="34" charset="0"/>
                            </a:rPr>
                            <a:t>(for properties &amp; visitors)</a:t>
                          </a:r>
                        </a:p>
                      </p:txBody>
                    </p:sp>
                    <p:cxnSp>
                      <p:nvCxnSpPr>
                        <p:cNvPr id="125" name="Connector: Elbow 124">
                          <a:extLst>
                            <a:ext uri="{FF2B5EF4-FFF2-40B4-BE49-F238E27FC236}">
                              <a16:creationId xmlns:a16="http://schemas.microsoft.com/office/drawing/2014/main" id="{00ABF23C-12A8-406C-918F-4FE7AB5D6578}"/>
                            </a:ext>
                          </a:extLst>
                        </p:cNvPr>
                        <p:cNvCxnSpPr>
                          <a:cxnSpLocks/>
                          <a:endCxn id="121" idx="1"/>
                        </p:cNvCxnSpPr>
                        <p:nvPr/>
                      </p:nvCxnSpPr>
                      <p:spPr>
                        <a:xfrm rot="5400000" flipH="1" flipV="1">
                          <a:off x="1286590" y="2457855"/>
                          <a:ext cx="1143000" cy="785492"/>
                        </a:xfrm>
                        <a:prstGeom prst="bentConnector2">
                          <a:avLst/>
                        </a:prstGeom>
                        <a:ln w="1905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7" name="Straight Arrow Connector 136">
                      <a:extLst>
                        <a:ext uri="{FF2B5EF4-FFF2-40B4-BE49-F238E27FC236}">
                          <a16:creationId xmlns:a16="http://schemas.microsoft.com/office/drawing/2014/main" id="{4F65FE45-AACB-4B25-AAF4-B0EA1C86A81F}"/>
                        </a:ext>
                      </a:extLst>
                    </p:cNvPr>
                    <p:cNvCxnSpPr>
                      <a:cxnSpLocks/>
                      <a:stCxn id="121" idx="3"/>
                    </p:cNvCxnSpPr>
                    <p:nvPr/>
                  </p:nvCxnSpPr>
                  <p:spPr>
                    <a:xfrm>
                      <a:off x="3838590" y="2279101"/>
                      <a:ext cx="1309474" cy="0"/>
                    </a:xfrm>
                    <a:prstGeom prst="straightConnector1">
                      <a:avLst/>
                    </a:prstGeom>
                    <a:ln w="19050">
                      <a:solidFill>
                        <a:srgbClr val="00B050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03F881E1-D910-44A5-9B7C-4391E56DBB8B}"/>
                    </a:ext>
                  </a:extLst>
                </p:cNvPr>
                <p:cNvGrpSpPr/>
                <p:nvPr/>
              </p:nvGrpSpPr>
              <p:grpSpPr>
                <a:xfrm>
                  <a:off x="5554305" y="5825898"/>
                  <a:ext cx="3100535" cy="576064"/>
                  <a:chOff x="5554305" y="5825898"/>
                  <a:chExt cx="3100535" cy="576064"/>
                </a:xfrm>
              </p:grpSpPr>
              <p:sp>
                <p:nvSpPr>
                  <p:cNvPr id="143" name="Rectangle: Rounded Corners 142">
                    <a:extLst>
                      <a:ext uri="{FF2B5EF4-FFF2-40B4-BE49-F238E27FC236}">
                        <a16:creationId xmlns:a16="http://schemas.microsoft.com/office/drawing/2014/main" id="{03B4D6B6-ACA5-4622-9A7C-4A56B6C2283C}"/>
                      </a:ext>
                    </a:extLst>
                  </p:cNvPr>
                  <p:cNvSpPr/>
                  <p:nvPr/>
                </p:nvSpPr>
                <p:spPr>
                  <a:xfrm>
                    <a:off x="6414038" y="5825898"/>
                    <a:ext cx="2240802" cy="576064"/>
                  </a:xfrm>
                  <a:prstGeom prst="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b="1" dirty="0">
                        <a:solidFill>
                          <a:srgbClr val="002060"/>
                        </a:solidFill>
                        <a:latin typeface="National Trust" panose="020B0503060502020203" pitchFamily="34" charset="0"/>
                      </a:rPr>
                      <a:t>External Community</a:t>
                    </a:r>
                  </a:p>
                </p:txBody>
              </p: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CE2D7EF0-23F6-4D6C-81CD-9F9526AF29A2}"/>
                      </a:ext>
                    </a:extLst>
                  </p:cNvPr>
                  <p:cNvCxnSpPr>
                    <a:cxnSpLocks/>
                    <a:stCxn id="143" idx="1"/>
                  </p:cNvCxnSpPr>
                  <p:nvPr/>
                </p:nvCxnSpPr>
                <p:spPr>
                  <a:xfrm flipH="1">
                    <a:off x="5554305" y="6113930"/>
                    <a:ext cx="859733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52" name="Connector: Elbow 151">
                <a:extLst>
                  <a:ext uri="{FF2B5EF4-FFF2-40B4-BE49-F238E27FC236}">
                    <a16:creationId xmlns:a16="http://schemas.microsoft.com/office/drawing/2014/main" id="{B958A588-DE11-4366-8196-E2A7CB5814B6}"/>
                  </a:ext>
                </a:extLst>
              </p:cNvPr>
              <p:cNvCxnSpPr/>
              <p:nvPr/>
            </p:nvCxnSpPr>
            <p:spPr>
              <a:xfrm>
                <a:off x="7687782" y="5301208"/>
                <a:ext cx="628634" cy="556592"/>
              </a:xfrm>
              <a:prstGeom prst="bentConnector3">
                <a:avLst>
                  <a:gd name="adj1" fmla="val 99588"/>
                </a:avLst>
              </a:prstGeom>
              <a:ln w="190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Connector: Elbow 157">
              <a:extLst>
                <a:ext uri="{FF2B5EF4-FFF2-40B4-BE49-F238E27FC236}">
                  <a16:creationId xmlns:a16="http://schemas.microsoft.com/office/drawing/2014/main" id="{774ED0A0-74C9-4245-A66C-EFFF268E1706}"/>
                </a:ext>
              </a:extLst>
            </p:cNvPr>
            <p:cNvCxnSpPr>
              <a:cxnSpLocks/>
              <a:stCxn id="88" idx="2"/>
              <a:endCxn id="12" idx="2"/>
            </p:cNvCxnSpPr>
            <p:nvPr/>
          </p:nvCxnSpPr>
          <p:spPr>
            <a:xfrm rot="5400000" flipH="1" flipV="1">
              <a:off x="3328794" y="3651761"/>
              <a:ext cx="227565" cy="4223457"/>
            </a:xfrm>
            <a:prstGeom prst="bentConnector3">
              <a:avLst>
                <a:gd name="adj1" fmla="val -100455"/>
              </a:avLst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75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026822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000066"/>
                </a:solidFill>
                <a:latin typeface="National Trust" pitchFamily="34" charset="0"/>
              </a:rPr>
              <a:t>Open Paths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88641"/>
            <a:ext cx="805185" cy="1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9DA1B1F-E58F-4668-9AB4-38371EB64EC9}"/>
              </a:ext>
            </a:extLst>
          </p:cNvPr>
          <p:cNvGrpSpPr/>
          <p:nvPr/>
        </p:nvGrpSpPr>
        <p:grpSpPr>
          <a:xfrm>
            <a:off x="395536" y="1124744"/>
            <a:ext cx="8208912" cy="5400600"/>
            <a:chOff x="1115616" y="1556792"/>
            <a:chExt cx="6876764" cy="42059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FF78CD-A6B8-4395-8FAC-7D28382285B2}"/>
                </a:ext>
              </a:extLst>
            </p:cNvPr>
            <p:cNvSpPr/>
            <p:nvPr/>
          </p:nvSpPr>
          <p:spPr>
            <a:xfrm>
              <a:off x="1475656" y="1556792"/>
              <a:ext cx="6192688" cy="14019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2"/>
                  </a:solidFill>
                  <a:latin typeface="National Trust" panose="020B0503060502020203" pitchFamily="34" charset="0"/>
                </a:rPr>
                <a:t>‘Open Paths’</a:t>
              </a:r>
            </a:p>
            <a:p>
              <a:pPr algn="ctr"/>
              <a:r>
                <a:rPr lang="en-GB" dirty="0">
                  <a:solidFill>
                    <a:schemeClr val="tx2"/>
                  </a:solidFill>
                  <a:latin typeface="National Trust" panose="020B0503060502020203" pitchFamily="34" charset="0"/>
                </a:rPr>
                <a:t>Geospatial Commission Crowdsourcing Competition </a:t>
              </a:r>
            </a:p>
            <a:p>
              <a:pPr algn="ctr"/>
              <a:r>
                <a:rPr lang="en-GB" dirty="0">
                  <a:solidFill>
                    <a:schemeClr val="tx2"/>
                  </a:solidFill>
                  <a:latin typeface="National Trust" panose="020B0503060502020203" pitchFamily="34" charset="0"/>
                </a:rPr>
                <a:t>Create, maintain and publish paths as Open Data.</a:t>
              </a:r>
            </a:p>
            <a:p>
              <a:pPr algn="ctr"/>
              <a:r>
                <a:rPr lang="en-GB" dirty="0">
                  <a:solidFill>
                    <a:schemeClr val="tx2"/>
                  </a:solidFill>
                  <a:latin typeface="National Trust" panose="020B0503060502020203" pitchFamily="34" charset="0"/>
                </a:rPr>
                <a:t>Crowd source data to provide UK-wide path dataset.</a:t>
              </a:r>
            </a:p>
            <a:p>
              <a:pPr algn="ctr"/>
              <a:r>
                <a:rPr lang="en-GB" dirty="0">
                  <a:solidFill>
                    <a:schemeClr val="tx2"/>
                  </a:solidFill>
                  <a:latin typeface="National Trust" panose="020B0503060502020203" pitchFamily="34" charset="0"/>
                </a:rPr>
                <a:t>Large land owners / Interest Groups / Downstream Market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210370-6A8F-4274-ADCB-A9BBC870C904}"/>
                </a:ext>
              </a:extLst>
            </p:cNvPr>
            <p:cNvSpPr/>
            <p:nvPr/>
          </p:nvSpPr>
          <p:spPr>
            <a:xfrm>
              <a:off x="3527883" y="3149377"/>
              <a:ext cx="2088232" cy="95649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2"/>
                  </a:solidFill>
                  <a:latin typeface="National Trust" panose="020B0503060502020203" pitchFamily="34" charset="0"/>
                </a:rPr>
                <a:t>NT Paths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81A3719-67EB-4B94-BC28-D6BB7380BAC4}"/>
                </a:ext>
              </a:extLst>
            </p:cNvPr>
            <p:cNvSpPr/>
            <p:nvPr/>
          </p:nvSpPr>
          <p:spPr>
            <a:xfrm>
              <a:off x="1115616" y="4394625"/>
              <a:ext cx="2700300" cy="136815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2"/>
                  </a:solidFill>
                  <a:latin typeface="National Trust" panose="020B0503060502020203" pitchFamily="34" charset="0"/>
                </a:rPr>
                <a:t>Consistency</a:t>
              </a:r>
            </a:p>
            <a:p>
              <a:pPr algn="ctr"/>
              <a:r>
                <a:rPr lang="en-GB" dirty="0">
                  <a:solidFill>
                    <a:schemeClr val="tx2"/>
                  </a:solidFill>
                  <a:latin typeface="National Trust" panose="020B0503060502020203" pitchFamily="34" charset="0"/>
                </a:rPr>
                <a:t>Establish standard tagging scheme for recording paths.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DAEC43B-5BDF-4C32-A599-9C2E5D62407B}"/>
                </a:ext>
              </a:extLst>
            </p:cNvPr>
            <p:cNvSpPr/>
            <p:nvPr/>
          </p:nvSpPr>
          <p:spPr>
            <a:xfrm>
              <a:off x="5292080" y="4394625"/>
              <a:ext cx="2700300" cy="136815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2"/>
                  </a:solidFill>
                  <a:latin typeface="National Trust" panose="020B0503060502020203" pitchFamily="34" charset="0"/>
                </a:rPr>
                <a:t>Open Data</a:t>
              </a:r>
            </a:p>
            <a:p>
              <a:pPr algn="ctr"/>
              <a:r>
                <a:rPr lang="en-GB" dirty="0">
                  <a:solidFill>
                    <a:schemeClr val="tx2"/>
                  </a:solidFill>
                  <a:latin typeface="National Trust" panose="020B0503060502020203" pitchFamily="34" charset="0"/>
                </a:rPr>
                <a:t>Master data in OpenStreetMap.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AE1ABC13-478F-4E70-BD75-AC39F5DCDE0F}"/>
                </a:ext>
              </a:extLst>
            </p:cNvPr>
            <p:cNvCxnSpPr>
              <a:stCxn id="5" idx="2"/>
              <a:endCxn id="7" idx="3"/>
            </p:cNvCxnSpPr>
            <p:nvPr/>
          </p:nvCxnSpPr>
          <p:spPr>
            <a:xfrm rot="5400000">
              <a:off x="3707545" y="4214245"/>
              <a:ext cx="972828" cy="756084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2360E32-DA5E-4507-9566-95A725554F9B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4572000" y="5078702"/>
              <a:ext cx="7200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3CE83E-48F6-49AD-8946-F11C985A4712}"/>
                </a:ext>
              </a:extLst>
            </p:cNvPr>
            <p:cNvCxnSpPr>
              <a:cxnSpLocks/>
              <a:stCxn id="3" idx="2"/>
              <a:endCxn id="5" idx="0"/>
            </p:cNvCxnSpPr>
            <p:nvPr/>
          </p:nvCxnSpPr>
          <p:spPr>
            <a:xfrm flipH="1">
              <a:off x="4572000" y="2958787"/>
              <a:ext cx="1" cy="19059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FA27F1-ED6C-423E-8AB8-C0A9AC64D4C9}"/>
              </a:ext>
            </a:extLst>
          </p:cNvPr>
          <p:cNvSpPr/>
          <p:nvPr/>
        </p:nvSpPr>
        <p:spPr>
          <a:xfrm>
            <a:off x="116177" y="3448419"/>
            <a:ext cx="2871648" cy="1239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National Trust" panose="020B0503060502020203" pitchFamily="34" charset="0"/>
              </a:rPr>
              <a:t>Crowd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National Trust" panose="020B0503060502020203" pitchFamily="34" charset="0"/>
              </a:rPr>
              <a:t>How to effectively Utilise a Crowd. </a:t>
            </a:r>
            <a:r>
              <a:rPr lang="en-GB" dirty="0" err="1">
                <a:solidFill>
                  <a:schemeClr val="tx2"/>
                </a:solidFill>
                <a:latin typeface="National Trust" panose="020B0503060502020203" pitchFamily="34" charset="0"/>
              </a:rPr>
              <a:t>UoS</a:t>
            </a:r>
            <a:endParaRPr lang="en-GB" dirty="0">
              <a:solidFill>
                <a:schemeClr val="tx2"/>
              </a:solidFill>
              <a:latin typeface="National Trust" panose="020B0503060502020203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A201B4-D388-4042-B544-63E813553B50}"/>
              </a:ext>
            </a:extLst>
          </p:cNvPr>
          <p:cNvSpPr/>
          <p:nvPr/>
        </p:nvSpPr>
        <p:spPr>
          <a:xfrm>
            <a:off x="6033929" y="3388490"/>
            <a:ext cx="2871648" cy="1239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National Trust" panose="020B0503060502020203" pitchFamily="34" charset="0"/>
              </a:rPr>
              <a:t>Rule-Based App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National Trust" panose="020B0503060502020203" pitchFamily="34" charset="0"/>
              </a:rPr>
              <a:t>Online / offline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National Trust" panose="020B0503060502020203" pitchFamily="34" charset="0"/>
              </a:rPr>
              <a:t>1Spatial</a:t>
            </a:r>
          </a:p>
        </p:txBody>
      </p:sp>
    </p:spTree>
    <p:extLst>
      <p:ext uri="{BB962C8B-B14F-4D97-AF65-F5344CB8AC3E}">
        <p14:creationId xmlns:p14="http://schemas.microsoft.com/office/powerpoint/2010/main" val="406633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026822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000066"/>
                </a:solidFill>
                <a:latin typeface="National Trust" pitchFamily="34" charset="0"/>
              </a:rPr>
              <a:t>Proposal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88641"/>
            <a:ext cx="805185" cy="1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D52EEC2-DB2D-4A24-A03C-51389CE928A6}"/>
              </a:ext>
            </a:extLst>
          </p:cNvPr>
          <p:cNvGrpSpPr/>
          <p:nvPr/>
        </p:nvGrpSpPr>
        <p:grpSpPr>
          <a:xfrm>
            <a:off x="179512" y="1556792"/>
            <a:ext cx="7056783" cy="4968552"/>
            <a:chOff x="467544" y="1551042"/>
            <a:chExt cx="6685369" cy="4333461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D75CCC6-9B97-4A30-8A35-03AEDB1D2A27}"/>
                </a:ext>
              </a:extLst>
            </p:cNvPr>
            <p:cNvSpPr txBox="1">
              <a:spLocks/>
            </p:cNvSpPr>
            <p:nvPr/>
          </p:nvSpPr>
          <p:spPr>
            <a:xfrm>
              <a:off x="467544" y="1551042"/>
              <a:ext cx="6685369" cy="13207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800" b="1" dirty="0">
                  <a:solidFill>
                    <a:srgbClr val="000066"/>
                  </a:solidFill>
                  <a:latin typeface="National Trust" pitchFamily="34" charset="0"/>
                </a:rPr>
                <a:t>Capture all paths on National Trust owned / leased land into OpenStreetMap</a:t>
              </a:r>
            </a:p>
            <a:p>
              <a:pPr>
                <a:buFontTx/>
                <a:buChar char="-"/>
              </a:pPr>
              <a:r>
                <a:rPr lang="en-GB" sz="2400" dirty="0">
                  <a:solidFill>
                    <a:srgbClr val="000066"/>
                  </a:solidFill>
                  <a:latin typeface="National Trust" pitchFamily="34" charset="0"/>
                </a:rPr>
                <a:t>Amend existing routes.</a:t>
              </a:r>
            </a:p>
            <a:p>
              <a:pPr>
                <a:buFontTx/>
                <a:buChar char="-"/>
              </a:pPr>
              <a:r>
                <a:rPr lang="en-GB" sz="2400" dirty="0">
                  <a:solidFill>
                    <a:srgbClr val="000066"/>
                  </a:solidFill>
                  <a:latin typeface="National Trust" pitchFamily="34" charset="0"/>
                </a:rPr>
                <a:t>Digitise new routes.</a:t>
              </a:r>
            </a:p>
            <a:p>
              <a:pPr marL="0" indent="0">
                <a:buNone/>
              </a:pPr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pPr marL="0" indent="0">
                <a:buNone/>
              </a:pPr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1D5F986C-0E88-4D2A-B86D-475B84D06707}"/>
                </a:ext>
              </a:extLst>
            </p:cNvPr>
            <p:cNvSpPr txBox="1">
              <a:spLocks/>
            </p:cNvSpPr>
            <p:nvPr/>
          </p:nvSpPr>
          <p:spPr>
            <a:xfrm>
              <a:off x="483092" y="3146773"/>
              <a:ext cx="4608636" cy="12313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800" b="1" dirty="0">
                  <a:solidFill>
                    <a:srgbClr val="000066"/>
                  </a:solidFill>
                  <a:latin typeface="National Trust" pitchFamily="34" charset="0"/>
                </a:rPr>
                <a:t>Tag consistently</a:t>
              </a:r>
              <a:endParaRPr lang="en-GB" sz="2400" b="1" dirty="0">
                <a:solidFill>
                  <a:srgbClr val="000066"/>
                </a:solidFill>
                <a:latin typeface="National Trust" pitchFamily="34" charset="0"/>
              </a:endParaRPr>
            </a:p>
            <a:p>
              <a:pPr>
                <a:buFontTx/>
                <a:buChar char="-"/>
              </a:pPr>
              <a:r>
                <a:rPr lang="en-GB" sz="2400" dirty="0">
                  <a:solidFill>
                    <a:schemeClr val="bg1"/>
                  </a:solidFill>
                  <a:latin typeface="National Trust" pitchFamily="34" charset="0"/>
                </a:rPr>
                <a:t>Access entitlement</a:t>
              </a:r>
            </a:p>
            <a:p>
              <a:pPr>
                <a:buFontTx/>
                <a:buChar char="-"/>
              </a:pPr>
              <a:r>
                <a:rPr lang="en-GB" sz="2400" dirty="0">
                  <a:solidFill>
                    <a:schemeClr val="bg1"/>
                  </a:solidFill>
                  <a:latin typeface="National Trust" pitchFamily="34" charset="0"/>
                </a:rPr>
                <a:t>Statutory, Permissive, Customer</a:t>
              </a:r>
            </a:p>
            <a:p>
              <a:pPr marL="0" indent="0">
                <a:buNone/>
              </a:pPr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393769DB-2BE2-4AE1-8D4E-315473117A05}"/>
                </a:ext>
              </a:extLst>
            </p:cNvPr>
            <p:cNvSpPr txBox="1">
              <a:spLocks/>
            </p:cNvSpPr>
            <p:nvPr/>
          </p:nvSpPr>
          <p:spPr>
            <a:xfrm>
              <a:off x="467544" y="4653135"/>
              <a:ext cx="4460789" cy="1231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800" b="1" dirty="0">
                  <a:solidFill>
                    <a:srgbClr val="000066"/>
                  </a:solidFill>
                  <a:latin typeface="National Trust" pitchFamily="34" charset="0"/>
                </a:rPr>
                <a:t>Monitor</a:t>
              </a:r>
            </a:p>
            <a:p>
              <a:pPr marL="0" indent="0">
                <a:buNone/>
              </a:pPr>
              <a:r>
                <a:rPr lang="en-GB" sz="2800" dirty="0">
                  <a:solidFill>
                    <a:schemeClr val="bg1"/>
                  </a:solidFill>
                  <a:latin typeface="National Trust" pitchFamily="34" charset="0"/>
                  <a:hlinkClick r:id="rId4"/>
                </a:rPr>
                <a:t>- </a:t>
              </a:r>
              <a:r>
                <a:rPr lang="en-GB" sz="2400" dirty="0">
                  <a:solidFill>
                    <a:schemeClr val="bg1"/>
                  </a:solidFill>
                  <a:latin typeface="National Trust" pitchFamily="34" charset="0"/>
                  <a:hlinkClick r:id="rId4"/>
                </a:rPr>
                <a:t>Proactively monitor change</a:t>
              </a:r>
              <a:endParaRPr lang="en-GB" sz="24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pPr marL="0" indent="0">
                <a:buNone/>
              </a:pPr>
              <a:endParaRPr lang="en-GB" sz="28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endParaRPr lang="en-GB" sz="28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endParaRPr lang="en-GB" sz="28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endParaRPr lang="en-GB" sz="28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endParaRPr lang="en-GB" sz="2800" dirty="0">
                <a:solidFill>
                  <a:schemeClr val="bg1"/>
                </a:solidFill>
                <a:latin typeface="National Trust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800" dirty="0">
                <a:solidFill>
                  <a:schemeClr val="bg1"/>
                </a:solidFill>
                <a:latin typeface="National Trus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12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88641"/>
            <a:ext cx="805185" cy="1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BBCD2B0-8FF0-4FCA-8476-247325212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74343"/>
              </p:ext>
            </p:extLst>
          </p:nvPr>
        </p:nvGraphicFramePr>
        <p:xfrm>
          <a:off x="107504" y="1580436"/>
          <a:ext cx="8928992" cy="39073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79696">
                  <a:extLst>
                    <a:ext uri="{9D8B030D-6E8A-4147-A177-3AD203B41FA5}">
                      <a16:colId xmlns:a16="http://schemas.microsoft.com/office/drawing/2014/main" val="374955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1266761"/>
                    </a:ext>
                  </a:extLst>
                </a:gridCol>
                <a:gridCol w="784232">
                  <a:extLst>
                    <a:ext uri="{9D8B030D-6E8A-4147-A177-3AD203B41FA5}">
                      <a16:colId xmlns:a16="http://schemas.microsoft.com/office/drawing/2014/main" val="32910475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1021363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98827884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580419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27792992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9826187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1907774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00396294"/>
                    </a:ext>
                  </a:extLst>
                </a:gridCol>
              </a:tblGrid>
              <a:tr h="246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Physical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Access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530731"/>
                  </a:ext>
                </a:extLst>
              </a:tr>
              <a:tr h="505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highway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2800" dirty="0">
                        <a:latin typeface="National Trust" panose="020B0503060502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designation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foot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horse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bicycle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vehicle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err="1">
                          <a:effectLst/>
                          <a:latin typeface="National Trust" panose="020B0503060502020203" pitchFamily="34" charset="0"/>
                        </a:rPr>
                        <a:t>motor_vehicle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06559"/>
                  </a:ext>
                </a:extLst>
              </a:tr>
              <a:tr h="565068"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footway/</a:t>
                      </a:r>
                      <a:b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</a:b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bridleway/</a:t>
                      </a:r>
                      <a:b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</a:b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cycleway/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track/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path/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service/</a:t>
                      </a:r>
                      <a:b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</a:b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steps/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no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National Trust" panose="020B0503060502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Public Right of Way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Footpath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  <a:latin typeface="National Trust" panose="020B0503060502020203" pitchFamily="34" charset="0"/>
                        </a:rPr>
                        <a:t>public_footpath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designated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permissive/private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/no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permissive/private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/no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private/no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 private/no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68997"/>
                  </a:ext>
                </a:extLst>
              </a:tr>
              <a:tr h="2467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National Trust" panose="020B0503060502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Bridleway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public_bridleway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designated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designated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yes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private/no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 private/no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18689"/>
                  </a:ext>
                </a:extLst>
              </a:tr>
              <a:tr h="2807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National Trust" panose="020B0503060502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Restricted Byway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restricted_byway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designated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designated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designated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yes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 private/no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321814"/>
                  </a:ext>
                </a:extLst>
              </a:tr>
              <a:tr h="2644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National Trust" panose="020B0503060502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Byway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err="1">
                          <a:effectLst/>
                          <a:latin typeface="National Trust" panose="020B0503060502020203" pitchFamily="34" charset="0"/>
                        </a:rPr>
                        <a:t>byway_open_to_all_traffic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designated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designated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designated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yes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 yes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59801"/>
                  </a:ext>
                </a:extLst>
              </a:tr>
              <a:tr h="2467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National Trust" panose="020B0503060502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National Trust" panose="020B0503060502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208811"/>
                  </a:ext>
                </a:extLst>
              </a:tr>
              <a:tr h="2807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National Trust" panose="020B0503060502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Permissive Access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Permissive Footpath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  <a:latin typeface="National Trust" panose="020B0503060502020203" pitchFamily="34" charset="0"/>
                        </a:rPr>
                        <a:t>permissive_footpath</a:t>
                      </a: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, -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permissive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private/no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private/no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private/no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private/no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86912"/>
                  </a:ext>
                </a:extLst>
              </a:tr>
              <a:tr h="2807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National Trust" panose="020B0503060502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Permissive Bridleway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permissive_bridleway, -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permissive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permissive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permissive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private/no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private/no</a:t>
                      </a:r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97741"/>
                  </a:ext>
                </a:extLst>
              </a:tr>
              <a:tr h="2807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National Trust" panose="020B0503060502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Permissive Cycle Path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err="1">
                          <a:effectLst/>
                          <a:latin typeface="National Trust" panose="020B0503060502020203" pitchFamily="34" charset="0"/>
                        </a:rPr>
                        <a:t>permissive_cycleway</a:t>
                      </a: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, -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permissive/no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private/no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permissive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private/no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private/no</a:t>
                      </a:r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35206"/>
                  </a:ext>
                </a:extLst>
              </a:tr>
              <a:tr h="2467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National Trust" panose="020B0503060502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National Trust" panose="020B0503060502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771742"/>
                  </a:ext>
                </a:extLst>
              </a:tr>
              <a:tr h="2467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National Trust" panose="020B0503060502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Pay for entry routes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-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customers/no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customers/no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National Trust" panose="020B0503060502020203" pitchFamily="34" charset="0"/>
                        </a:rPr>
                        <a:t>customers/no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private/no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private/no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87647"/>
                  </a:ext>
                </a:extLst>
              </a:tr>
              <a:tr h="1965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Access rights unknown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-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unknown/-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unknown/-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unknown/-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unknown/-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National Trust" panose="020B0503060502020203" pitchFamily="34" charset="0"/>
                        </a:rPr>
                        <a:t>unknown/-</a:t>
                      </a:r>
                      <a:endParaRPr lang="en-GB" sz="1600" dirty="0">
                        <a:effectLst/>
                        <a:latin typeface="National Trust" panose="020B0503060502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96743"/>
                  </a:ext>
                </a:extLst>
              </a:tr>
            </a:tbl>
          </a:graphicData>
        </a:graphic>
      </p:graphicFrame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A3A9478-842E-4A50-AC2A-B0DE734FD614}"/>
              </a:ext>
            </a:extLst>
          </p:cNvPr>
          <p:cNvSpPr txBox="1">
            <a:spLocks/>
          </p:cNvSpPr>
          <p:nvPr/>
        </p:nvSpPr>
        <p:spPr>
          <a:xfrm>
            <a:off x="107504" y="5660566"/>
            <a:ext cx="8928992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000066"/>
                </a:solidFill>
                <a:latin typeface="National Trust" pitchFamily="34" charset="0"/>
              </a:rPr>
              <a:t>Optional descriptive tags:</a:t>
            </a:r>
          </a:p>
          <a:p>
            <a:pPr>
              <a:buFontTx/>
              <a:buChar char="-"/>
            </a:pPr>
            <a:r>
              <a:rPr lang="en-GB" sz="1600" dirty="0" err="1">
                <a:solidFill>
                  <a:srgbClr val="000066"/>
                </a:solidFill>
                <a:latin typeface="National Trust" pitchFamily="34" charset="0"/>
              </a:rPr>
              <a:t>prow_ref</a:t>
            </a:r>
            <a:r>
              <a:rPr lang="en-GB" sz="1600" dirty="0">
                <a:solidFill>
                  <a:srgbClr val="000066"/>
                </a:solidFill>
                <a:latin typeface="National Trust" pitchFamily="34" charset="0"/>
              </a:rPr>
              <a:t>, surface, </a:t>
            </a:r>
            <a:r>
              <a:rPr lang="en-GB" sz="1600" dirty="0" err="1">
                <a:solidFill>
                  <a:srgbClr val="000066"/>
                </a:solidFill>
                <a:latin typeface="National Trust" pitchFamily="34" charset="0"/>
              </a:rPr>
              <a:t>tracktype</a:t>
            </a:r>
            <a:r>
              <a:rPr lang="en-GB" sz="1600" dirty="0">
                <a:solidFill>
                  <a:srgbClr val="000066"/>
                </a:solidFill>
                <a:latin typeface="National Trust" pitchFamily="34" charset="0"/>
              </a:rPr>
              <a:t>, name, wheelchair, bridge, ford etc</a:t>
            </a:r>
            <a:r>
              <a:rPr lang="en-GB" sz="2000" dirty="0">
                <a:solidFill>
                  <a:srgbClr val="000066"/>
                </a:solidFill>
                <a:latin typeface="National Trust" pitchFamily="34" charset="0"/>
              </a:rPr>
              <a:t>.</a:t>
            </a:r>
            <a:endParaRPr lang="en-GB" sz="2400" b="1" dirty="0">
              <a:solidFill>
                <a:srgbClr val="000066"/>
              </a:solidFill>
              <a:latin typeface="National Trust" pitchFamily="34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National Trust" pitchFamily="34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National Trust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National Trust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National Trust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National Trust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National Trust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chemeClr val="bg1"/>
              </a:solidFill>
              <a:latin typeface="National Trust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219BEA4-CBFD-449D-93D1-C3305F19BC88}"/>
              </a:ext>
            </a:extLst>
          </p:cNvPr>
          <p:cNvSpPr txBox="1">
            <a:spLocks/>
          </p:cNvSpPr>
          <p:nvPr/>
        </p:nvSpPr>
        <p:spPr>
          <a:xfrm>
            <a:off x="179512" y="188641"/>
            <a:ext cx="80268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00066"/>
                </a:solidFill>
                <a:latin typeface="National Trust" pitchFamily="34" charset="0"/>
              </a:rPr>
              <a:t>Schema</a:t>
            </a:r>
          </a:p>
        </p:txBody>
      </p:sp>
    </p:spTree>
    <p:extLst>
      <p:ext uri="{BB962C8B-B14F-4D97-AF65-F5344CB8AC3E}">
        <p14:creationId xmlns:p14="http://schemas.microsoft.com/office/powerpoint/2010/main" val="111124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BAC8CA-1B2A-445B-B8A3-F9E403DE4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-675456"/>
            <a:ext cx="11450288" cy="7637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A122B3-8CD2-4AEE-93D2-9DCB9C9FBA07}"/>
              </a:ext>
            </a:extLst>
          </p:cNvPr>
          <p:cNvSpPr txBox="1">
            <a:spLocks/>
          </p:cNvSpPr>
          <p:nvPr/>
        </p:nvSpPr>
        <p:spPr>
          <a:xfrm>
            <a:off x="2771800" y="5733255"/>
            <a:ext cx="5832648" cy="68938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00066"/>
                </a:solidFill>
                <a:latin typeface="National Trust" pitchFamily="34" charset="0"/>
              </a:rPr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206109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350B8F-8BBC-45DB-BC31-B24F295F54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6F895A2-EDB4-41B9-A6F6-A57B5EFA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373216"/>
            <a:ext cx="805185" cy="1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77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BDFA1C-9D32-486F-8EF4-6533CEEAE7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E3AB78C-11F8-495B-8168-168FD9E2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373216"/>
            <a:ext cx="805185" cy="1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03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42411</TotalTime>
  <Words>879</Words>
  <Application>Microsoft Office PowerPoint</Application>
  <PresentationFormat>On-screen Show (4:3)</PresentationFormat>
  <Paragraphs>227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National Trust</vt:lpstr>
      <vt:lpstr>Times New Roman</vt:lpstr>
      <vt:lpstr>Office Theme</vt:lpstr>
      <vt:lpstr>PowerPoint Presentation</vt:lpstr>
      <vt:lpstr>National Trust</vt:lpstr>
      <vt:lpstr>Path Inventory</vt:lpstr>
      <vt:lpstr>Open Paths</vt:lpstr>
      <vt:lpstr>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Timeline</vt:lpstr>
      <vt:lpstr>Implications and Challenges</vt:lpstr>
      <vt:lpstr>PowerPoint Presentation</vt:lpstr>
    </vt:vector>
  </TitlesOfParts>
  <Company>The National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Woods, Andrew</dc:creator>
  <cp:lastModifiedBy>Dawes, Ian</cp:lastModifiedBy>
  <cp:revision>320</cp:revision>
  <cp:lastPrinted>2019-06-03T10:29:29Z</cp:lastPrinted>
  <dcterms:created xsi:type="dcterms:W3CDTF">2018-08-30T09:07:22Z</dcterms:created>
  <dcterms:modified xsi:type="dcterms:W3CDTF">2019-06-28T20:08:53Z</dcterms:modified>
</cp:coreProperties>
</file>